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This session is all about Docker - an amazing technology which makes managing and deploying and also developing more complex applications way easier.</a:t>
            </a:r>
          </a:p>
          <a:p>
            <a:pPr/>
            <a:r>
              <a:t>You are going to know what exactly is docker, it is something related to containers and I am also going to explain you that.</a:t>
            </a:r>
          </a:p>
          <a:p>
            <a:pPr/>
            <a:r>
              <a:t>Throughout this session, you are going to learn how to work with docker and containers, which commands to run, what you can do with docker, how to solve different problems with docker, How to use it locally on your machine, how to use it in simple projects and more complex projects, how to deploy projects and applications with docker and understand what might be the advantage of using docker.</a:t>
            </a:r>
          </a:p>
          <a:p>
            <a:pPr/>
          </a:p>
          <a:p>
            <a:pPr/>
            <a:r>
              <a:t>(And you will also know about what Kubernetes is and how it is related to docker… )</a:t>
            </a:r>
          </a:p>
          <a:p>
            <a:pPr/>
          </a:p>
          <a:p>
            <a:pPr/>
            <a:r>
              <a:t>And we are going to dive into these concepts in theory.. yes.. but most importantly with lots of demos and examples..</a:t>
            </a:r>
          </a:p>
          <a:p>
            <a:pPr/>
          </a:p>
          <a:p>
            <a:pPr/>
            <a:r>
              <a:t>We are not going to write any code. This is not a programming session like teaching a specific language. Instead I will provide small examples to you and you’ll use these examples to dive into the different problems we might face and gonna learn how docker’s gonna solve these problems for us. Thats the idea for this session! </a:t>
            </a:r>
          </a:p>
          <a:p>
            <a:pPr/>
          </a:p>
          <a:p>
            <a:pPr/>
            <a:r>
              <a:t>So we will start at ZERO !…. No prior docker knowledge is required. We will see the different problems docker can solve for us and also the different features it offers for us step by step.</a:t>
            </a:r>
          </a:p>
          <a:p>
            <a:pPr/>
          </a:p>
          <a:p>
            <a:pPr/>
            <a:r>
              <a:t>At the end of the session, you will feel comfortable using docker in your next projects, you’ll know what it is ? And you will be ready to deep dive into it like advanced scenarios…So lets not waste any time further.. and lets start with the most important question ?? What is Docker? Why is it important ? What are its advantages?</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This is where docker can help you. You can lock a specific node version inside the docker container and therefore you can ensure your code gets executed always with that same exact version.</a:t>
            </a:r>
          </a:p>
          <a:p>
            <a:pPr/>
          </a:p>
          <a:p>
            <a:pPr/>
            <a:r>
              <a:t>All of a sudden that potential problem is gone and cant occur anymore bcoz your application runs inside that container which brings its own node.js version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Now lets say one project uses python version 2 and other project uses latest version of python. The same can be for node.js , java, php etc. There you might have clashing versions and therefore when you want to switch to different projects you might want to uninstall the wrong version and install the right version. </a:t>
            </a:r>
          </a:p>
          <a:p>
            <a:pPr/>
          </a:p>
          <a:p>
            <a:pPr/>
            <a:r>
              <a:t>Switching between projects becomes a hassle and no fun at all.. Docker can help you here. </a:t>
            </a: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And now every projects has its own containers and now if we switch the projects, it just work like that. Bcoz its all inside that container. Not globally on our machine / host. And switching projects becomes that easy just like launching a new container.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And now every projects has its own containers and now if we switch the projects, it just work like that. Bcoz its all inside that container. Not globally on our machine / host. And switching projects becomes that easy just like launching a new container.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Why docker and containers ? </a:t>
            </a:r>
          </a:p>
          <a:p>
            <a:pPr/>
            <a:r>
              <a:t> </a:t>
            </a:r>
          </a:p>
          <a:p>
            <a:pPr/>
            <a:r>
              <a:t>Cant we solve that with Virtual Machines ?  Yes kind of..  A computer inside of a computer.</a:t>
            </a:r>
          </a:p>
          <a:p>
            <a:pPr/>
          </a:p>
          <a:p>
            <a:pPr/>
            <a:r>
              <a:t>Generally this works. But we have one problem. </a:t>
            </a:r>
          </a:p>
          <a:p>
            <a:pPr/>
          </a:p>
          <a:p>
            <a:pPr/>
            <a:r>
              <a:t>Its about the virtual OS and in general the  overhead with multiple Virtual Machines.</a:t>
            </a:r>
          </a:p>
          <a:p>
            <a:pPr/>
          </a:p>
          <a:p>
            <a:pPr/>
            <a:r>
              <a:t>Every  Virtual machine is something like a standalone computer / machine running on top of our machine.</a:t>
            </a:r>
          </a:p>
          <a:p>
            <a:pPr/>
            <a:r>
              <a:t> </a:t>
            </a:r>
          </a:p>
          <a:p>
            <a:pPr/>
            <a:r>
              <a:t>And now if we have a lot of such machines, we have lots of wasted spaces and the device seems to be slow. </a:t>
            </a:r>
          </a:p>
          <a:p>
            <a:pP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Why docker and containers ? </a:t>
            </a:r>
          </a:p>
          <a:p>
            <a:pPr/>
            <a:r>
              <a:t> </a:t>
            </a:r>
          </a:p>
          <a:p>
            <a:pPr/>
            <a:r>
              <a:t>Cant we solve that with Virtual Machines ?  Yes kind of..  A computer inside of a computer.</a:t>
            </a:r>
          </a:p>
          <a:p>
            <a:pPr/>
          </a:p>
          <a:p>
            <a:pPr/>
            <a:r>
              <a:t>Generally this works. But we have one problem. </a:t>
            </a:r>
          </a:p>
          <a:p>
            <a:pPr/>
          </a:p>
          <a:p>
            <a:pPr/>
            <a:r>
              <a:t>Its about the virtual OS and in general the  overhead with multiple Virtual Machines.</a:t>
            </a:r>
          </a:p>
          <a:p>
            <a:pPr/>
          </a:p>
          <a:p>
            <a:pPr/>
            <a:r>
              <a:t>Every  Virtual machine is something like a standalone computer / machine running on top of our machine.</a:t>
            </a:r>
          </a:p>
          <a:p>
            <a:pPr/>
            <a:r>
              <a:t> </a:t>
            </a:r>
          </a:p>
          <a:p>
            <a:pPr/>
            <a:r>
              <a:t>And now if we have a lot of such machines, we have lots of wasted spaces and the device seems to be slow. </a:t>
            </a:r>
          </a:p>
          <a:p>
            <a:pPr/>
          </a:p>
          <a:p>
            <a:pPr/>
          </a:p>
          <a:p>
            <a:pPr/>
            <a:r>
              <a:t>Bcoz every time a brand new computer has to be setup inside our machine and thats eats up memory , CPU and memory on our hard drive and that can really become a problem if you have more and more virtual machines on your system.  Its like every OS is Linux and still you are installing separately and thats waste of space. </a:t>
            </a:r>
          </a:p>
          <a:p>
            <a:pPr/>
          </a:p>
          <a:p>
            <a:pPr/>
            <a:r>
              <a:t>Further the OS also has some other tools and libraries which your application never needs but still are part of OS by default. </a:t>
            </a:r>
          </a:p>
          <a:p>
            <a:pPr/>
          </a:p>
          <a:p>
            <a:pPr/>
            <a:r>
              <a:t>It can have Pros and Cons.</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How containers solve that problems in a better way ?</a:t>
            </a:r>
          </a:p>
          <a:p>
            <a:pPr/>
          </a:p>
          <a:p>
            <a:pPr/>
            <a:r>
              <a:t>Host OS —&gt; We don’t install a couple of machines (like we do in Virtual Machines) , instead we utilise the built in container support which our OS has … </a:t>
            </a:r>
          </a:p>
          <a:p>
            <a:pPr/>
          </a:p>
          <a:p>
            <a:pPr/>
          </a:p>
          <a:p>
            <a:pPr/>
            <a:r>
              <a:t>Something docker will take care of …</a:t>
            </a:r>
          </a:p>
          <a:p>
            <a:pPr/>
          </a:p>
          <a:p>
            <a:pPr/>
          </a:p>
          <a:p>
            <a:pPr/>
            <a:r>
              <a:t>Now we have a tool called docker engine by the way which gets installed when you install docker and docker takes care of all that. Based on docker engine is one light weight small tool which runs on our host machine , we can spin up containers using it. </a:t>
            </a:r>
          </a:p>
          <a:p>
            <a:pPr/>
          </a:p>
          <a:p>
            <a:pPr/>
            <a:r>
              <a:t>This containers contain our code and runtime our code needs like lib, dependencies. </a:t>
            </a:r>
          </a:p>
          <a:p>
            <a:pPr/>
          </a:p>
          <a:p>
            <a:pPr/>
            <a:r>
              <a:t>But they don’t contain a bloated operating system with tons of extra tools anything like that. They might have a small OS layer inside but even that will be a very light version much smaller than anything you would install in an Virtual OS. </a:t>
            </a:r>
          </a:p>
          <a:p>
            <a:pPr/>
          </a:p>
          <a:p>
            <a:pPr/>
            <a:r>
              <a:t>Now you will learn how to create such containers and how to use them etc..</a:t>
            </a:r>
          </a:p>
          <a:p>
            <a:pPr/>
          </a:p>
          <a:p>
            <a:pPr/>
          </a:p>
          <a:p>
            <a:pPr/>
            <a:r>
              <a:t>Another advantage of container is … you can configure them and describe them with configuration file and you can share that file with others so that they can recreate the containers. Or you can also built the container using something called as an Image which you need to do anyways.. Then you can share that image with others so that everyone is able to launch the same container.</a:t>
            </a:r>
          </a:p>
          <a:p>
            <a:pP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Lets start with the most important question ? What exactly is docker ? And Why ?</a:t>
            </a:r>
          </a:p>
          <a:p>
            <a:pPr/>
          </a:p>
          <a:p>
            <a:pPr/>
            <a:r>
              <a:t>Docker in the end is a container technology. Its a tool for creating &amp; managing containers. That’s clearly is a nice sentence. But what does that mean ?</a:t>
            </a:r>
          </a:p>
          <a:p>
            <a:pPr/>
          </a:p>
          <a:p>
            <a:pPr/>
            <a:r>
              <a:t>What is a container ?? What does container mean in software development? And why we might want to  use it ?</a:t>
            </a:r>
          </a:p>
          <a:p>
            <a:pPr/>
          </a:p>
          <a:p>
            <a:pPr/>
            <a:r>
              <a:t>Well, A container in software development is a standardised unit of software. Which basically means its a package of code and the dependencies &amp; tools required to run that code. (e.g NodeJ.js code + the Node.js runtime)</a:t>
            </a:r>
          </a:p>
          <a:p>
            <a:pPr/>
          </a:p>
          <a:p>
            <a:pPr/>
            <a:r>
              <a:t>Suppose you are building a node.js application (its a JS runtime for running JS code on a server).</a:t>
            </a:r>
          </a:p>
          <a:p>
            <a:pPr/>
          </a:p>
          <a:p>
            <a:pPr/>
            <a:r>
              <a:t>If you have such an application, with container build with docker, you could have your application source code in that container as well the the node.js runtime and any other tools you might need to run that code.</a:t>
            </a:r>
          </a:p>
          <a:p>
            <a:pPr/>
          </a:p>
          <a:p>
            <a:pPr/>
          </a:p>
          <a:p>
            <a:pPr/>
            <a:r>
              <a:t>The advantage is the same container always yields the </a:t>
            </a:r>
            <a:r>
              <a:rPr b="1"/>
              <a:t>exact same application and execution behaviour! </a:t>
            </a:r>
            <a:r>
              <a:t>No matter by where or by whom it might get executed. (The node.js code + node.js runtime with same version and the tools required with the exact same version - will always give you the exact same result ). You don’t have any surprises. Bcoz all baked into the container. Its always the same. </a:t>
            </a:r>
          </a:p>
          <a:p>
            <a:pPr/>
          </a:p>
          <a:p>
            <a:pPr/>
          </a:p>
          <a:p>
            <a:pPr/>
            <a:r>
              <a:t>Always it is easy to understand this concept by taking a step back.</a:t>
            </a:r>
          </a:p>
          <a:p>
            <a:pP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Docker Engine - ultimate install of this is happening.</a:t>
            </a:r>
          </a:p>
          <a:p>
            <a:pPr/>
          </a:p>
          <a:p>
            <a:pPr/>
            <a:r>
              <a:t>Docker Desktop -tool that make sure docker engine was installed and docker engine works. It includes the Daemon &amp; CLI  - crucial role to run commands..</a:t>
            </a:r>
          </a:p>
          <a:p>
            <a:pPr/>
          </a:p>
          <a:p>
            <a:pPr/>
            <a:r>
              <a:t>Docker Hub - a service to host our images in the cloud  which you can share with other systems / people - no installation required. </a:t>
            </a:r>
          </a:p>
          <a:p>
            <a:pPr/>
          </a:p>
          <a:p>
            <a:pPr/>
            <a:r>
              <a:t>Docker compose - a tool to manage complex containers and multiple containers at once.</a:t>
            </a:r>
          </a:p>
          <a:p>
            <a:pPr/>
          </a:p>
          <a:p>
            <a:pPr/>
            <a:r>
              <a:t>Kubernetes - managing complex containerized applications when we deploy.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 picnic basket contains everything you need to have a picnic. Dinner in the park something like this.. It contains the food, dishes which you need, and therefore you can take that basket and you can take it everywhere you want to have that picnic and you are ready to go bcoz you have all in that basket.</a:t>
            </a:r>
          </a:p>
          <a:p>
            <a:pPr/>
          </a:p>
          <a:p>
            <a:pPr/>
            <a:r>
              <a:t>You can also share that basket with your friend and that friend can have that same picnic you would have it otherwise. There are no surprises. You have the dishes and the fruits. You don’t have to look for dishes at the place you want to eat. General idea here is “If you pack your own picnic basket, 	everything you need its all in there” Thats the idea of a picnic basket and that’s the same idea behind containers and dockers ( just a tool for creating and managing the containers ) too..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Now the term, container might be strange at first. If you hear about a container, you might think something like this.. At least that is what I know as a container. Actually its not a bad comparison. This is the container we would load onto ships, trucks to move goods around. And its the same idea with docker containers still.</a:t>
            </a:r>
          </a:p>
          <a:p>
            <a:pPr/>
          </a:p>
          <a:p>
            <a:pPr/>
            <a:r>
              <a:t>We have standardised containers like this, where we fit goods into it so that they are all isolated and are contained within it. The goods in one container don’t get mixed with goods from another container. Now if you need something like cooling, still it can be build into the container and therefore the container works stand alone and it can be put onto any ship or any truck which are able to handle such containers. And thats exactly the same thing with docker containers. </a:t>
            </a:r>
          </a:p>
          <a:p>
            <a:pPr/>
          </a:p>
          <a:p>
            <a:pPr/>
            <a:r>
              <a:t>Units of software are packages of code with the dependencies to run 	this code and we can take it anywhere where docker runs. And you’ll be able to run exactly the same application with the same environment. We don’t need to worry about installing extra tools in that place where we want to  run our application. Bcoz its all in the containers.</a:t>
            </a:r>
          </a:p>
          <a:p>
            <a:pPr/>
          </a:p>
          <a:p>
            <a:pPr/>
          </a:p>
          <a:p>
            <a:pPr/>
            <a:r>
              <a:t>Now the good thing is…. It is supported in all major 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Now the support for docker is available in all the operating systems.</a:t>
            </a:r>
          </a:p>
          <a:p>
            <a:pPr/>
          </a:p>
          <a:p>
            <a:pPr/>
            <a:r>
              <a:t>Docker also simplifies the creation and management of such containers..</a:t>
            </a:r>
          </a:p>
          <a:p>
            <a:pPr/>
          </a:p>
          <a:p>
            <a:pPr/>
            <a:r>
              <a:t>Docker is the defacto standard to create containers since it makes that task so super simple!</a:t>
            </a: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Now we know what is container and we know docker helps us in creating such containers. Also I have outlined some advantages (yielding same output every time etc.. no version conflicts, no more sayings like “It works in his machine and not on mine”)…</a:t>
            </a:r>
          </a:p>
          <a:p>
            <a:pPr/>
          </a:p>
          <a:p>
            <a:pPr/>
            <a:r>
              <a:t>Why do we need containers in software development ? Is it really that important ?</a:t>
            </a:r>
          </a:p>
          <a:p>
            <a:pPr/>
          </a:p>
          <a:p>
            <a:pPr/>
            <a:r>
              <a:t>We should ourself ask one question.  Why would we want independent, standardised “application packages”? In software development.</a:t>
            </a:r>
          </a:p>
          <a:p>
            <a:pPr/>
          </a:p>
          <a:p>
            <a:pPr/>
            <a:r>
              <a:t>Main use case:</a:t>
            </a:r>
          </a:p>
          <a:p>
            <a:pPr/>
            <a:r>
              <a:t>We often have different development and production environments. Here is an simple example. </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Now we know what is container and we know docker helps us in creating such containers. Also I have outlined some advantages (yielding same output every time etc.. no version conflicts, no more sayings like “It works in his machine and not on mine”)…</a:t>
            </a:r>
          </a:p>
          <a:p>
            <a:pPr/>
          </a:p>
          <a:p>
            <a:pPr/>
            <a:r>
              <a:t>Why do we need containers in software development ? Is it really that important ?</a:t>
            </a:r>
          </a:p>
          <a:p>
            <a:pPr/>
          </a:p>
          <a:p>
            <a:pPr/>
            <a:r>
              <a:t>We should ourself ask one question.  Why would we want independent, standardised “application packages”? In software development.</a:t>
            </a:r>
          </a:p>
          <a:p>
            <a:pPr/>
          </a:p>
          <a:p>
            <a:pPr/>
            <a:r>
              <a:t>Main use case:</a:t>
            </a:r>
          </a:p>
          <a:p>
            <a:pPr/>
            <a:r>
              <a:t>We often have different development and production environments. Here is an simple example. </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This is where docker can help you. You can lock a specific node version inside the docker container and therefore you can ensure your code gets executed always with that same exact version.</a:t>
            </a:r>
          </a:p>
          <a:p>
            <a:pPr/>
          </a:p>
          <a:p>
            <a:pPr/>
            <a:r>
              <a:t>All of a sudden that potential problem is gone and cant occur anymore bcoz your application runs inside that container which brings its own node.js version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Now consider we are working on the same Node.js project. We work in the same team and I have written that code and I am sharing it with you and the same code which works for me doesn’t work for you. </a:t>
            </a:r>
          </a:p>
          <a:p>
            <a:pPr/>
          </a:p>
          <a:p>
            <a:pPr/>
            <a:r>
              <a:t>Now you might have a older Node.js version and I may have the latest. So you might be thinking I can update the node.js version and make it work on the other machine. </a:t>
            </a:r>
          </a:p>
          <a:p>
            <a:pPr/>
          </a:p>
          <a:p>
            <a:pPr/>
            <a:r>
              <a:t>Now this is just a small example which involves one dependency. In real time there could be many. You might be working with complex projects involving lot many dependencies and its still annoying we can t able to work on the same project. Docker guarantees that we always have the same environment which provides the reproducible environment facility.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4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4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mailto:navaneethan.s@ibm.com" TargetMode="External"/><Relationship Id="rId6" Type="http://schemas.openxmlformats.org/officeDocument/2006/relationships/image" Target="../media/image4.png"/><Relationship Id="rId7"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abs.play-with-docker.com/"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yourlearning.ibm.com/activity/URL-B04BED6A6268"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pasted-movie.png" descr="pasted-movie.png"/>
          <p:cNvPicPr>
            <a:picLocks noChangeAspect="1"/>
          </p:cNvPicPr>
          <p:nvPr/>
        </p:nvPicPr>
        <p:blipFill>
          <a:blip r:embed="rId3">
            <a:extLst/>
          </a:blip>
          <a:srcRect l="0" t="0" r="0" b="0"/>
          <a:stretch>
            <a:fillRect/>
          </a:stretch>
        </p:blipFill>
        <p:spPr>
          <a:xfrm>
            <a:off x="19645445" y="9282022"/>
            <a:ext cx="3856657" cy="3856656"/>
          </a:xfrm>
          <a:prstGeom prst="rect">
            <a:avLst/>
          </a:prstGeom>
          <a:ln w="12700">
            <a:miter lim="400000"/>
          </a:ln>
        </p:spPr>
      </p:pic>
      <p:sp>
        <p:nvSpPr>
          <p:cNvPr id="172" name="Docker"/>
          <p:cNvSpPr txBox="1"/>
          <p:nvPr>
            <p:ph type="ctrTitle"/>
          </p:nvPr>
        </p:nvSpPr>
        <p:spPr>
          <a:prstGeom prst="rect">
            <a:avLst/>
          </a:prstGeom>
        </p:spPr>
        <p:txBody>
          <a:bodyPr/>
          <a:lstStyle/>
          <a:p>
            <a:pPr/>
            <a:r>
              <a:t>Docker</a:t>
            </a:r>
          </a:p>
        </p:txBody>
      </p:sp>
      <p:pic>
        <p:nvPicPr>
          <p:cNvPr id="173" name="pasted-movie.png" descr="pasted-movie.png"/>
          <p:cNvPicPr>
            <a:picLocks noChangeAspect="1"/>
          </p:cNvPicPr>
          <p:nvPr/>
        </p:nvPicPr>
        <p:blipFill>
          <a:blip r:embed="rId4">
            <a:extLst/>
          </a:blip>
          <a:stretch>
            <a:fillRect/>
          </a:stretch>
        </p:blipFill>
        <p:spPr>
          <a:xfrm>
            <a:off x="14465461" y="-1428609"/>
            <a:ext cx="9686592" cy="6457728"/>
          </a:xfrm>
          <a:prstGeom prst="rect">
            <a:avLst/>
          </a:prstGeom>
          <a:ln w="12700">
            <a:miter lim="400000"/>
          </a:ln>
        </p:spPr>
      </p:pic>
      <p:sp>
        <p:nvSpPr>
          <p:cNvPr id="174" name="Senior Application Developer, IBM Mysuru.…"/>
          <p:cNvSpPr txBox="1"/>
          <p:nvPr>
            <p:ph type="subTitle" sz="half" idx="1"/>
          </p:nvPr>
        </p:nvSpPr>
        <p:spPr>
          <a:xfrm>
            <a:off x="1206500" y="7620282"/>
            <a:ext cx="21971000" cy="3646579"/>
          </a:xfrm>
          <a:prstGeom prst="rect">
            <a:avLst/>
          </a:prstGeom>
        </p:spPr>
        <p:txBody>
          <a:bodyPr/>
          <a:lstStyle/>
          <a:p>
            <a:pPr>
              <a:defRPr b="0" sz="4100">
                <a:solidFill>
                  <a:srgbClr val="5E5E5E"/>
                </a:solidFill>
              </a:defRPr>
            </a:pPr>
            <a:r>
              <a:t>Senior Application Developer, IBM Mysuru.</a:t>
            </a:r>
          </a:p>
          <a:p>
            <a:pPr>
              <a:defRPr b="0" sz="4100">
                <a:solidFill>
                  <a:srgbClr val="5E5E5E"/>
                </a:solidFill>
              </a:defRPr>
            </a:pPr>
            <a:r>
              <a:rPr u="sng">
                <a:hlinkClick r:id="rId5" invalidUrl="" action="" tgtFrame="" tooltip="" history="1" highlightClick="0" endSnd="0"/>
              </a:rPr>
              <a:t>navaneethan.s@ibm.com</a:t>
            </a:r>
          </a:p>
        </p:txBody>
      </p:sp>
      <p:pic>
        <p:nvPicPr>
          <p:cNvPr id="175" name="pasted-movie.png" descr="pasted-movie.png"/>
          <p:cNvPicPr>
            <a:picLocks noChangeAspect="1"/>
          </p:cNvPicPr>
          <p:nvPr/>
        </p:nvPicPr>
        <p:blipFill>
          <a:blip r:embed="rId6">
            <a:extLst/>
          </a:blip>
          <a:stretch>
            <a:fillRect/>
          </a:stretch>
        </p:blipFill>
        <p:spPr>
          <a:xfrm>
            <a:off x="1354756" y="9678608"/>
            <a:ext cx="8608568" cy="3063661"/>
          </a:xfrm>
          <a:prstGeom prst="rect">
            <a:avLst/>
          </a:prstGeom>
          <a:ln w="12700">
            <a:miter lim="400000"/>
          </a:ln>
        </p:spPr>
      </p:pic>
      <p:pic>
        <p:nvPicPr>
          <p:cNvPr id="176" name="pasted-movie.png" descr="pasted-movie.png"/>
          <p:cNvPicPr>
            <a:picLocks noChangeAspect="1"/>
          </p:cNvPicPr>
          <p:nvPr/>
        </p:nvPicPr>
        <p:blipFill>
          <a:blip r:embed="rId7">
            <a:extLst/>
          </a:blip>
          <a:stretch>
            <a:fillRect/>
          </a:stretch>
        </p:blipFill>
        <p:spPr>
          <a:xfrm>
            <a:off x="11112105" y="9570324"/>
            <a:ext cx="7118794" cy="3280229"/>
          </a:xfrm>
          <a:prstGeom prst="rect">
            <a:avLst/>
          </a:prstGeom>
          <a:ln w="12700">
            <a:miter lim="400000"/>
          </a:ln>
        </p:spPr>
      </p:pic>
      <p:sp>
        <p:nvSpPr>
          <p:cNvPr id="177" name="Slide Number"/>
          <p:cNvSpPr txBox="1"/>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Why Containers?…"/>
          <p:cNvSpPr txBox="1"/>
          <p:nvPr>
            <p:ph type="title"/>
          </p:nvPr>
        </p:nvSpPr>
        <p:spPr>
          <a:xfrm>
            <a:off x="1181100" y="1079500"/>
            <a:ext cx="21971000" cy="4533322"/>
          </a:xfrm>
          <a:prstGeom prst="rect">
            <a:avLst/>
          </a:prstGeom>
        </p:spPr>
        <p:txBody>
          <a:bodyPr/>
          <a:lstStyle/>
          <a:p>
            <a:pPr/>
            <a:r>
              <a:t>Why Containers? </a:t>
            </a:r>
          </a:p>
          <a:p>
            <a:pPr>
              <a:defRPr spc="-119" sz="6000"/>
            </a:pPr>
          </a:p>
          <a:p>
            <a:pPr>
              <a:defRPr spc="-119" sz="6000"/>
            </a:pPr>
          </a:p>
          <a:p>
            <a:pPr>
              <a:defRPr spc="-119" sz="6000"/>
            </a:pPr>
            <a:r>
              <a:t>Use Case 1 - Hands on</a:t>
            </a:r>
          </a:p>
        </p:txBody>
      </p:sp>
      <p:sp>
        <p:nvSpPr>
          <p:cNvPr id="242" name="Computer"/>
          <p:cNvSpPr/>
          <p:nvPr/>
        </p:nvSpPr>
        <p:spPr>
          <a:xfrm>
            <a:off x="9028230" y="5761996"/>
            <a:ext cx="6938546" cy="5599284"/>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problems"/>
          <p:cNvSpPr txBox="1"/>
          <p:nvPr>
            <p:ph type="title"/>
          </p:nvPr>
        </p:nvSpPr>
        <p:spPr>
          <a:xfrm>
            <a:off x="1181100" y="1079500"/>
            <a:ext cx="21971000" cy="1433163"/>
          </a:xfrm>
          <a:prstGeom prst="rect">
            <a:avLst/>
          </a:prstGeom>
        </p:spPr>
        <p:txBody>
          <a:bodyPr/>
          <a:lstStyle/>
          <a:p>
            <a:pPr/>
            <a:r>
              <a:t>The problems</a:t>
            </a:r>
          </a:p>
        </p:txBody>
      </p:sp>
      <p:sp>
        <p:nvSpPr>
          <p:cNvPr id="247" name="Development Environment"/>
          <p:cNvSpPr/>
          <p:nvPr/>
        </p:nvSpPr>
        <p:spPr>
          <a:xfrm>
            <a:off x="1155073" y="6581164"/>
            <a:ext cx="8795590"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rial Unicode MS"/>
                <a:ea typeface="Arial Unicode MS"/>
                <a:cs typeface="Arial Unicode MS"/>
                <a:sym typeface="Arial Unicode MS"/>
              </a:defRPr>
            </a:lvl1pPr>
          </a:lstStyle>
          <a:p>
            <a:pPr/>
            <a:r>
              <a:t>Development Environment</a:t>
            </a:r>
          </a:p>
        </p:txBody>
      </p:sp>
      <p:sp>
        <p:nvSpPr>
          <p:cNvPr id="248" name="Double Arrow"/>
          <p:cNvSpPr/>
          <p:nvPr/>
        </p:nvSpPr>
        <p:spPr>
          <a:xfrm>
            <a:off x="10198305" y="7287421"/>
            <a:ext cx="3987391" cy="882778"/>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9" name="Production Environment"/>
          <p:cNvSpPr/>
          <p:nvPr/>
        </p:nvSpPr>
        <p:spPr>
          <a:xfrm>
            <a:off x="14433337" y="6581164"/>
            <a:ext cx="8795590"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rial Unicode MS"/>
                <a:ea typeface="Arial Unicode MS"/>
                <a:cs typeface="Arial Unicode MS"/>
                <a:sym typeface="Arial Unicode MS"/>
              </a:defRPr>
            </a:lvl1pPr>
          </a:lstStyle>
          <a:p>
            <a:pPr/>
            <a:r>
              <a:t>Production Environment</a:t>
            </a:r>
          </a:p>
        </p:txBody>
      </p:sp>
      <p:sp>
        <p:nvSpPr>
          <p:cNvPr id="250" name="Environment: The runtimes, languages, frameworks you need for development"/>
          <p:cNvSpPr/>
          <p:nvPr/>
        </p:nvSpPr>
        <p:spPr>
          <a:xfrm>
            <a:off x="1193912" y="2824191"/>
            <a:ext cx="22110001"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rial Unicode MS"/>
                <a:ea typeface="Arial Unicode MS"/>
                <a:cs typeface="Arial Unicode MS"/>
                <a:sym typeface="Arial Unicode MS"/>
              </a:defRPr>
            </a:lvl1pPr>
          </a:lstStyle>
          <a:p>
            <a:pPr/>
            <a:r>
              <a:t>Environment: The runtimes, languages, frameworks you need for development </a:t>
            </a:r>
          </a:p>
        </p:txBody>
      </p:sp>
      <p:sp>
        <p:nvSpPr>
          <p:cNvPr id="251" name="often not the same"/>
          <p:cNvSpPr txBox="1"/>
          <p:nvPr/>
        </p:nvSpPr>
        <p:spPr>
          <a:xfrm>
            <a:off x="9576968" y="9230416"/>
            <a:ext cx="523006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often not the same</a:t>
            </a:r>
          </a:p>
        </p:txBody>
      </p:sp>
      <p:sp>
        <p:nvSpPr>
          <p:cNvPr id="252" name="Clipboard"/>
          <p:cNvSpPr/>
          <p:nvPr/>
        </p:nvSpPr>
        <p:spPr>
          <a:xfrm>
            <a:off x="1712598" y="10338137"/>
            <a:ext cx="1503647" cy="2159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3" name="We Want Reliability &amp; Reproducible Environments…"/>
          <p:cNvSpPr/>
          <p:nvPr/>
        </p:nvSpPr>
        <p:spPr>
          <a:xfrm>
            <a:off x="3181236" y="10900090"/>
            <a:ext cx="20458343"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We Want Reliability &amp; Reproducible Environments </a:t>
            </a:r>
          </a:p>
          <a:p>
            <a:pPr algn="ctr" defTabSz="825500">
              <a:lnSpc>
                <a:spcPct val="100000"/>
              </a:lnSpc>
              <a:spcBef>
                <a:spcPts val="0"/>
              </a:spcBef>
              <a:defRPr sz="3200">
                <a:solidFill>
                  <a:srgbClr val="FFFFFF"/>
                </a:solidFill>
                <a:latin typeface="Arial Unicode MS"/>
                <a:ea typeface="Arial Unicode MS"/>
                <a:cs typeface="Arial Unicode MS"/>
                <a:sym typeface="Arial Unicode MS"/>
              </a:defRPr>
            </a:pPr>
            <a:r>
              <a:t>(We want to have the exact same environment for development and production -&gt; This ensures that it works exactly as tested)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hy Containers?"/>
          <p:cNvSpPr txBox="1"/>
          <p:nvPr>
            <p:ph type="title"/>
          </p:nvPr>
        </p:nvSpPr>
        <p:spPr>
          <a:xfrm>
            <a:off x="1181100" y="1079500"/>
            <a:ext cx="21971000" cy="1433163"/>
          </a:xfrm>
          <a:prstGeom prst="rect">
            <a:avLst/>
          </a:prstGeom>
        </p:spPr>
        <p:txBody>
          <a:bodyPr/>
          <a:lstStyle/>
          <a:p>
            <a:pPr/>
            <a:r>
              <a:t>Why Containers?</a:t>
            </a:r>
          </a:p>
        </p:txBody>
      </p:sp>
      <p:sp>
        <p:nvSpPr>
          <p:cNvPr id="258" name="Why would you want independent, standardized “application packages”?…"/>
          <p:cNvSpPr txBox="1"/>
          <p:nvPr>
            <p:ph type="body" sz="half" idx="1"/>
          </p:nvPr>
        </p:nvSpPr>
        <p:spPr>
          <a:xfrm>
            <a:off x="1181100" y="2834083"/>
            <a:ext cx="21971000" cy="3229331"/>
          </a:xfrm>
          <a:prstGeom prst="rect">
            <a:avLst/>
          </a:prstGeom>
        </p:spPr>
        <p:txBody>
          <a:bodyPr/>
          <a:lstStyle/>
          <a:p>
            <a:pPr marL="0" indent="0" defTabSz="462280">
              <a:lnSpc>
                <a:spcPct val="100000"/>
              </a:lnSpc>
              <a:spcBef>
                <a:spcPts val="0"/>
              </a:spcBef>
              <a:buSzTx/>
              <a:buNone/>
              <a:defRPr sz="2632">
                <a:solidFill>
                  <a:srgbClr val="5E5E5E"/>
                </a:solidFill>
              </a:defRPr>
            </a:pPr>
            <a:r>
              <a:t>Why would you want independent, standardized “application packages”?</a:t>
            </a: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b="1" sz="2912">
                <a:solidFill>
                  <a:srgbClr val="5E5E5E"/>
                </a:solidFill>
              </a:defRPr>
            </a:pPr>
            <a:r>
              <a:t>Use Case 2:</a:t>
            </a: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b="1" sz="2800">
                <a:solidFill>
                  <a:srgbClr val="5E5E5E"/>
                </a:solidFill>
              </a:defRPr>
            </a:pPr>
            <a:r>
              <a:t>Different development Environments within a Team / Company.</a:t>
            </a:r>
          </a:p>
          <a:p>
            <a:pPr marL="0" indent="0" defTabSz="462280">
              <a:lnSpc>
                <a:spcPct val="100000"/>
              </a:lnSpc>
              <a:spcBef>
                <a:spcPts val="0"/>
              </a:spcBef>
              <a:buSzTx/>
              <a:buNone/>
              <a:defRPr sz="2352">
                <a:solidFill>
                  <a:srgbClr val="5E5E5E"/>
                </a:solidFill>
              </a:defRPr>
            </a:pPr>
          </a:p>
        </p:txBody>
      </p:sp>
      <p:sp>
        <p:nvSpPr>
          <p:cNvPr id="259" name="Different Development Environments within a team / company"/>
          <p:cNvSpPr/>
          <p:nvPr/>
        </p:nvSpPr>
        <p:spPr>
          <a:xfrm>
            <a:off x="787954" y="7228864"/>
            <a:ext cx="10421932" cy="2295291"/>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Different Development Environments within a team / company</a:t>
            </a:r>
          </a:p>
        </p:txBody>
      </p:sp>
      <p:sp>
        <p:nvSpPr>
          <p:cNvPr id="260" name="Every team member should have the exactly (!) same environment when working on the same project"/>
          <p:cNvSpPr/>
          <p:nvPr/>
        </p:nvSpPr>
        <p:spPr>
          <a:xfrm>
            <a:off x="15657369" y="6441022"/>
            <a:ext cx="7887876" cy="3870975"/>
          </a:xfrm>
          <a:prstGeom prst="roundRect">
            <a:avLst>
              <a:gd name="adj" fmla="val 10189"/>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Every team member should have the exactly (!) same environment when working on the same project</a:t>
            </a:r>
          </a:p>
        </p:txBody>
      </p:sp>
      <p:sp>
        <p:nvSpPr>
          <p:cNvPr id="261" name="Double Arrow"/>
          <p:cNvSpPr/>
          <p:nvPr/>
        </p:nvSpPr>
        <p:spPr>
          <a:xfrm>
            <a:off x="11439932" y="7935121"/>
            <a:ext cx="3987391" cy="882778"/>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problems"/>
          <p:cNvSpPr txBox="1"/>
          <p:nvPr>
            <p:ph type="title"/>
          </p:nvPr>
        </p:nvSpPr>
        <p:spPr>
          <a:xfrm>
            <a:off x="1181100" y="1079500"/>
            <a:ext cx="21971000" cy="1433163"/>
          </a:xfrm>
          <a:prstGeom prst="rect">
            <a:avLst/>
          </a:prstGeom>
        </p:spPr>
        <p:txBody>
          <a:bodyPr/>
          <a:lstStyle/>
          <a:p>
            <a:pPr/>
            <a:r>
              <a:t>The problems</a:t>
            </a:r>
          </a:p>
        </p:txBody>
      </p:sp>
      <p:sp>
        <p:nvSpPr>
          <p:cNvPr id="266" name="It should be easy to share a common development environment / setup with (new ) employees and colleagues."/>
          <p:cNvSpPr/>
          <p:nvPr/>
        </p:nvSpPr>
        <p:spPr>
          <a:xfrm>
            <a:off x="1262858" y="4134170"/>
            <a:ext cx="22110002"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rial Unicode MS"/>
                <a:ea typeface="Arial Unicode MS"/>
                <a:cs typeface="Arial Unicode MS"/>
                <a:sym typeface="Arial Unicode MS"/>
              </a:defRPr>
            </a:lvl1pPr>
          </a:lstStyle>
          <a:p>
            <a:pPr/>
            <a:r>
              <a:t>It should be easy to share a common development environment / setup with (new ) employees and colleagues.</a:t>
            </a:r>
          </a:p>
        </p:txBody>
      </p:sp>
      <p:sp>
        <p:nvSpPr>
          <p:cNvPr id="267" name="Clipboard"/>
          <p:cNvSpPr/>
          <p:nvPr/>
        </p:nvSpPr>
        <p:spPr>
          <a:xfrm>
            <a:off x="1436813" y="8062910"/>
            <a:ext cx="1503647" cy="2159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8" name="Docker can provide the reproducible environments and can guarantee that your code works."/>
          <p:cNvSpPr/>
          <p:nvPr/>
        </p:nvSpPr>
        <p:spPr>
          <a:xfrm>
            <a:off x="2836504" y="8660793"/>
            <a:ext cx="20458343"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Arial Unicode MS"/>
                <a:ea typeface="Arial Unicode MS"/>
                <a:cs typeface="Arial Unicode MS"/>
                <a:sym typeface="Arial Unicode MS"/>
              </a:defRPr>
            </a:lvl1pPr>
          </a:lstStyle>
          <a:p>
            <a:pPr/>
            <a:r>
              <a:t>Docker can provide the reproducible environments and can guarantee that your code works.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Why Containers?"/>
          <p:cNvSpPr txBox="1"/>
          <p:nvPr>
            <p:ph type="title"/>
          </p:nvPr>
        </p:nvSpPr>
        <p:spPr>
          <a:xfrm>
            <a:off x="1181100" y="1079500"/>
            <a:ext cx="21971000" cy="1433163"/>
          </a:xfrm>
          <a:prstGeom prst="rect">
            <a:avLst/>
          </a:prstGeom>
        </p:spPr>
        <p:txBody>
          <a:bodyPr/>
          <a:lstStyle/>
          <a:p>
            <a:pPr/>
            <a:r>
              <a:t>Why Containers?</a:t>
            </a:r>
          </a:p>
        </p:txBody>
      </p:sp>
      <p:sp>
        <p:nvSpPr>
          <p:cNvPr id="273" name="Why would you want independent, standardized “application packages”?…"/>
          <p:cNvSpPr txBox="1"/>
          <p:nvPr>
            <p:ph type="body" sz="half" idx="1"/>
          </p:nvPr>
        </p:nvSpPr>
        <p:spPr>
          <a:xfrm>
            <a:off x="1181100" y="2834083"/>
            <a:ext cx="21971000" cy="3229331"/>
          </a:xfrm>
          <a:prstGeom prst="rect">
            <a:avLst/>
          </a:prstGeom>
        </p:spPr>
        <p:txBody>
          <a:bodyPr/>
          <a:lstStyle/>
          <a:p>
            <a:pPr marL="0" indent="0" defTabSz="437514">
              <a:lnSpc>
                <a:spcPct val="100000"/>
              </a:lnSpc>
              <a:spcBef>
                <a:spcPts val="0"/>
              </a:spcBef>
              <a:buSzTx/>
              <a:buNone/>
              <a:defRPr sz="2490">
                <a:solidFill>
                  <a:srgbClr val="5E5E5E"/>
                </a:solidFill>
              </a:defRPr>
            </a:pPr>
            <a:r>
              <a:t>Why would you want independent, standardized “application packages”?</a:t>
            </a: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b="1" sz="3285">
                <a:solidFill>
                  <a:srgbClr val="5E5E5E"/>
                </a:solidFill>
              </a:defRPr>
            </a:pPr>
            <a:r>
              <a:t>Use Case 3:</a:t>
            </a: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b="1" sz="3021">
                <a:solidFill>
                  <a:srgbClr val="5E5E5E"/>
                </a:solidFill>
              </a:defRPr>
            </a:pPr>
            <a:r>
              <a:t>Clashing Tools / Versions Between Different projects.</a:t>
            </a:r>
          </a:p>
          <a:p>
            <a:pPr marL="0" indent="0" defTabSz="437514">
              <a:lnSpc>
                <a:spcPct val="100000"/>
              </a:lnSpc>
              <a:spcBef>
                <a:spcPts val="0"/>
              </a:spcBef>
              <a:buSzTx/>
              <a:buNone/>
              <a:defRPr sz="2225">
                <a:solidFill>
                  <a:srgbClr val="5E5E5E"/>
                </a:solidFill>
              </a:defRPr>
            </a:pPr>
          </a:p>
        </p:txBody>
      </p:sp>
      <p:sp>
        <p:nvSpPr>
          <p:cNvPr id="274" name="Clashing Tools / versions between different projects"/>
          <p:cNvSpPr/>
          <p:nvPr/>
        </p:nvSpPr>
        <p:spPr>
          <a:xfrm>
            <a:off x="787954" y="6608347"/>
            <a:ext cx="10421932"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Clashing Tools / versions between different projects</a:t>
            </a:r>
          </a:p>
        </p:txBody>
      </p:sp>
      <p:sp>
        <p:nvSpPr>
          <p:cNvPr id="275" name="When switching between projects, tools used in project A should not clash with tools used in Project B"/>
          <p:cNvSpPr/>
          <p:nvPr/>
        </p:nvSpPr>
        <p:spPr>
          <a:xfrm>
            <a:off x="15657369" y="5820505"/>
            <a:ext cx="7887876" cy="3870976"/>
          </a:xfrm>
          <a:prstGeom prst="roundRect">
            <a:avLst>
              <a:gd name="adj" fmla="val 10189"/>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When switching between projects, tools used in project A should not clash with tools used in Project B</a:t>
            </a:r>
          </a:p>
        </p:txBody>
      </p:sp>
      <p:sp>
        <p:nvSpPr>
          <p:cNvPr id="276" name="Double Arrow"/>
          <p:cNvSpPr/>
          <p:nvPr/>
        </p:nvSpPr>
        <p:spPr>
          <a:xfrm>
            <a:off x="11439932" y="7314605"/>
            <a:ext cx="3987391" cy="882777"/>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7" name="Example :…"/>
          <p:cNvSpPr txBox="1"/>
          <p:nvPr/>
        </p:nvSpPr>
        <p:spPr>
          <a:xfrm>
            <a:off x="1268958" y="10327926"/>
            <a:ext cx="21385953" cy="2842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17999"/>
              </a:lnSpc>
              <a:spcBef>
                <a:spcPts val="0"/>
              </a:spcBef>
              <a:defRPr b="1" sz="3100"/>
            </a:pPr>
            <a:r>
              <a:t>Example : </a:t>
            </a:r>
          </a:p>
          <a:p>
            <a:pPr defTabSz="457200">
              <a:lnSpc>
                <a:spcPct val="117999"/>
              </a:lnSpc>
              <a:spcBef>
                <a:spcPts val="0"/>
              </a:spcBef>
              <a:defRPr b="1" sz="3100"/>
            </a:pPr>
          </a:p>
          <a:p>
            <a:pPr defTabSz="457200">
              <a:lnSpc>
                <a:spcPct val="117999"/>
              </a:lnSpc>
              <a:spcBef>
                <a:spcPts val="0"/>
              </a:spcBef>
              <a:defRPr sz="3100"/>
            </a:pPr>
            <a:r>
              <a:t>Project A(Node v12) —-&gt; Project B(Node v14) —&gt; Then you should uninstall node v12 and install node v14</a:t>
            </a:r>
          </a:p>
          <a:p>
            <a:pPr defTabSz="457200">
              <a:lnSpc>
                <a:spcPct val="117999"/>
              </a:lnSpc>
              <a:spcBef>
                <a:spcPts val="0"/>
              </a:spcBef>
              <a:defRPr sz="3100"/>
            </a:pPr>
            <a:r>
              <a:t>Project B(Node v14) —&gt; Project A(Node v12)  —&gt; Then you should uninstall node v14 and install node v12</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Why Containers?"/>
          <p:cNvSpPr txBox="1"/>
          <p:nvPr>
            <p:ph type="title"/>
          </p:nvPr>
        </p:nvSpPr>
        <p:spPr>
          <a:xfrm>
            <a:off x="1181100" y="1079500"/>
            <a:ext cx="21971000" cy="1433163"/>
          </a:xfrm>
          <a:prstGeom prst="rect">
            <a:avLst/>
          </a:prstGeom>
        </p:spPr>
        <p:txBody>
          <a:bodyPr/>
          <a:lstStyle/>
          <a:p>
            <a:pPr/>
            <a:r>
              <a:t>Why Containers?</a:t>
            </a:r>
          </a:p>
        </p:txBody>
      </p:sp>
      <p:sp>
        <p:nvSpPr>
          <p:cNvPr id="282" name="Why would you want independent, standardized “application packages”?…"/>
          <p:cNvSpPr txBox="1"/>
          <p:nvPr>
            <p:ph type="body" sz="half" idx="1"/>
          </p:nvPr>
        </p:nvSpPr>
        <p:spPr>
          <a:xfrm>
            <a:off x="1181100" y="2834083"/>
            <a:ext cx="21971000" cy="3229331"/>
          </a:xfrm>
          <a:prstGeom prst="rect">
            <a:avLst/>
          </a:prstGeom>
        </p:spPr>
        <p:txBody>
          <a:bodyPr/>
          <a:lstStyle/>
          <a:p>
            <a:pPr marL="0" indent="0" defTabSz="437514">
              <a:lnSpc>
                <a:spcPct val="100000"/>
              </a:lnSpc>
              <a:spcBef>
                <a:spcPts val="0"/>
              </a:spcBef>
              <a:buSzTx/>
              <a:buNone/>
              <a:defRPr sz="2490">
                <a:solidFill>
                  <a:srgbClr val="5E5E5E"/>
                </a:solidFill>
              </a:defRPr>
            </a:pPr>
            <a:r>
              <a:t>Why would you want independent, standardized “application packages”?</a:t>
            </a: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b="1" sz="3285">
                <a:solidFill>
                  <a:srgbClr val="5E5E5E"/>
                </a:solidFill>
              </a:defRPr>
            </a:pPr>
            <a:r>
              <a:t>Use Case 3:</a:t>
            </a:r>
          </a:p>
          <a:p>
            <a:pPr marL="0" indent="0" defTabSz="437514">
              <a:lnSpc>
                <a:spcPct val="100000"/>
              </a:lnSpc>
              <a:spcBef>
                <a:spcPts val="0"/>
              </a:spcBef>
              <a:buSzTx/>
              <a:buNone/>
              <a:defRPr sz="2225">
                <a:solidFill>
                  <a:srgbClr val="5E5E5E"/>
                </a:solidFill>
              </a:defRPr>
            </a:pPr>
          </a:p>
          <a:p>
            <a:pPr marL="0" indent="0" defTabSz="437514">
              <a:lnSpc>
                <a:spcPct val="100000"/>
              </a:lnSpc>
              <a:spcBef>
                <a:spcPts val="0"/>
              </a:spcBef>
              <a:buSzTx/>
              <a:buNone/>
              <a:defRPr b="1" sz="3021">
                <a:solidFill>
                  <a:srgbClr val="5E5E5E"/>
                </a:solidFill>
              </a:defRPr>
            </a:pPr>
            <a:r>
              <a:t>Clashing Tools / Versions Between Different projects.</a:t>
            </a:r>
          </a:p>
          <a:p>
            <a:pPr marL="0" indent="0" defTabSz="437514">
              <a:lnSpc>
                <a:spcPct val="100000"/>
              </a:lnSpc>
              <a:spcBef>
                <a:spcPts val="0"/>
              </a:spcBef>
              <a:buSzTx/>
              <a:buNone/>
              <a:defRPr sz="2225">
                <a:solidFill>
                  <a:srgbClr val="5E5E5E"/>
                </a:solidFill>
              </a:defRPr>
            </a:pPr>
          </a:p>
        </p:txBody>
      </p:sp>
      <p:sp>
        <p:nvSpPr>
          <p:cNvPr id="283" name="Clashing Tools / versions between different projects"/>
          <p:cNvSpPr/>
          <p:nvPr/>
        </p:nvSpPr>
        <p:spPr>
          <a:xfrm>
            <a:off x="787954" y="6608347"/>
            <a:ext cx="10421932" cy="2295292"/>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Clashing Tools / versions between different projects</a:t>
            </a:r>
          </a:p>
        </p:txBody>
      </p:sp>
      <p:sp>
        <p:nvSpPr>
          <p:cNvPr id="284" name="When switching between projects, tools used in project A should not clash with tools used in Project B"/>
          <p:cNvSpPr/>
          <p:nvPr/>
        </p:nvSpPr>
        <p:spPr>
          <a:xfrm>
            <a:off x="15657369" y="5820505"/>
            <a:ext cx="7887876" cy="3870976"/>
          </a:xfrm>
          <a:prstGeom prst="roundRect">
            <a:avLst>
              <a:gd name="adj" fmla="val 10189"/>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When switching between projects, tools used in project A should not clash with tools used in Project B</a:t>
            </a:r>
          </a:p>
        </p:txBody>
      </p:sp>
      <p:sp>
        <p:nvSpPr>
          <p:cNvPr id="285" name="Double Arrow"/>
          <p:cNvSpPr/>
          <p:nvPr/>
        </p:nvSpPr>
        <p:spPr>
          <a:xfrm>
            <a:off x="11439932" y="7314605"/>
            <a:ext cx="3987391" cy="882777"/>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6" name="With Docker, you don’t want to uninstall and re-install local dependencies and runtimes all the time."/>
          <p:cNvSpPr txBox="1"/>
          <p:nvPr/>
        </p:nvSpPr>
        <p:spPr>
          <a:xfrm>
            <a:off x="1268958" y="11462822"/>
            <a:ext cx="21385953" cy="573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z="3100"/>
            </a:lvl1pPr>
          </a:lstStyle>
          <a:p>
            <a:pPr/>
            <a:r>
              <a:t>With Docker, you don’t want to uninstall and re-install local dependencies and runtimes all the time.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Why Containers?   - Summary"/>
          <p:cNvSpPr txBox="1"/>
          <p:nvPr>
            <p:ph type="title"/>
          </p:nvPr>
        </p:nvSpPr>
        <p:spPr>
          <a:xfrm>
            <a:off x="1181100" y="1079500"/>
            <a:ext cx="21971000" cy="1433163"/>
          </a:xfrm>
          <a:prstGeom prst="rect">
            <a:avLst/>
          </a:prstGeom>
        </p:spPr>
        <p:txBody>
          <a:bodyPr/>
          <a:lstStyle/>
          <a:p>
            <a:pPr/>
            <a:r>
              <a:t>Why Containers?   - Summary</a:t>
            </a:r>
          </a:p>
        </p:txBody>
      </p:sp>
      <p:sp>
        <p:nvSpPr>
          <p:cNvPr id="289" name="Clipboard"/>
          <p:cNvSpPr/>
          <p:nvPr/>
        </p:nvSpPr>
        <p:spPr>
          <a:xfrm>
            <a:off x="1540831" y="10455499"/>
            <a:ext cx="1503647" cy="2159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1">
              <a:lumOff val="16847"/>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90" name="We don’t want to uninstall and re-install local dependencies and runtimes all the time"/>
          <p:cNvSpPr/>
          <p:nvPr/>
        </p:nvSpPr>
        <p:spPr>
          <a:xfrm>
            <a:off x="2951415" y="10964185"/>
            <a:ext cx="20458343" cy="1433163"/>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latin typeface="Arial Unicode MS"/>
                <a:ea typeface="Arial Unicode MS"/>
                <a:cs typeface="Arial Unicode MS"/>
                <a:sym typeface="Arial Unicode MS"/>
              </a:defRPr>
            </a:pPr>
            <a:r>
              <a:t>We </a:t>
            </a:r>
            <a:r>
              <a:rPr u="sng"/>
              <a:t>don’t want to uninstall and re-install</a:t>
            </a:r>
            <a:r>
              <a:t> local dependencies and runtimes all the time</a:t>
            </a:r>
          </a:p>
        </p:txBody>
      </p:sp>
      <p:sp>
        <p:nvSpPr>
          <p:cNvPr id="291" name="Clipboard"/>
          <p:cNvSpPr/>
          <p:nvPr/>
        </p:nvSpPr>
        <p:spPr>
          <a:xfrm>
            <a:off x="1540831" y="3754366"/>
            <a:ext cx="1503647" cy="2159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1">
              <a:lumOff val="16847"/>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92" name="We want to have the exact same environment for development and production -&gt; This ensures that it works exactly as tested"/>
          <p:cNvSpPr/>
          <p:nvPr/>
        </p:nvSpPr>
        <p:spPr>
          <a:xfrm>
            <a:off x="2951415" y="4179176"/>
            <a:ext cx="20458343" cy="1609659"/>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latin typeface="Arial Unicode MS"/>
                <a:ea typeface="Arial Unicode MS"/>
                <a:cs typeface="Arial Unicode MS"/>
                <a:sym typeface="Arial Unicode MS"/>
              </a:defRPr>
            </a:pPr>
            <a:r>
              <a:t>We want to have the </a:t>
            </a:r>
            <a:r>
              <a:rPr u="sng"/>
              <a:t>exact same environment for development and production</a:t>
            </a:r>
            <a:r>
              <a:t> -&gt; This ensures that it works exactly as tested</a:t>
            </a:r>
          </a:p>
        </p:txBody>
      </p:sp>
      <p:sp>
        <p:nvSpPr>
          <p:cNvPr id="293" name="Clipboard"/>
          <p:cNvSpPr/>
          <p:nvPr/>
        </p:nvSpPr>
        <p:spPr>
          <a:xfrm>
            <a:off x="1540831" y="7155253"/>
            <a:ext cx="1503647" cy="2159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1">
              <a:lumOff val="16847"/>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294" name="It should be easy to share a common development environment / setup with (new) employees and colleagues"/>
          <p:cNvSpPr/>
          <p:nvPr/>
        </p:nvSpPr>
        <p:spPr>
          <a:xfrm>
            <a:off x="2951415" y="7578346"/>
            <a:ext cx="20458343" cy="1596327"/>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latin typeface="Arial Unicode MS"/>
                <a:ea typeface="Arial Unicode MS"/>
                <a:cs typeface="Arial Unicode MS"/>
                <a:sym typeface="Arial Unicode MS"/>
              </a:defRPr>
            </a:pPr>
            <a:r>
              <a:t>It should be easy to </a:t>
            </a:r>
            <a:r>
              <a:rPr u="sng"/>
              <a:t>share a common development environment</a:t>
            </a:r>
            <a:r>
              <a:t> / setup with (new) employees and colleagues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A Containers"/>
          <p:cNvSpPr txBox="1"/>
          <p:nvPr>
            <p:ph type="title"/>
          </p:nvPr>
        </p:nvSpPr>
        <p:spPr>
          <a:xfrm>
            <a:off x="1181100" y="1079500"/>
            <a:ext cx="21971000" cy="1433163"/>
          </a:xfrm>
          <a:prstGeom prst="rect">
            <a:avLst/>
          </a:prstGeom>
        </p:spPr>
        <p:txBody>
          <a:bodyPr/>
          <a:lstStyle/>
          <a:p>
            <a:pPr/>
            <a:r>
              <a:t>A Containers</a:t>
            </a:r>
          </a:p>
        </p:txBody>
      </p:sp>
      <p:pic>
        <p:nvPicPr>
          <p:cNvPr id="299" name="pasted-movie.png" descr="pasted-movie.png"/>
          <p:cNvPicPr>
            <a:picLocks noChangeAspect="1"/>
          </p:cNvPicPr>
          <p:nvPr/>
        </p:nvPicPr>
        <p:blipFill>
          <a:blip r:embed="rId3">
            <a:extLst/>
          </a:blip>
          <a:stretch>
            <a:fillRect/>
          </a:stretch>
        </p:blipFill>
        <p:spPr>
          <a:xfrm>
            <a:off x="4918404" y="4074866"/>
            <a:ext cx="15599170" cy="6727143"/>
          </a:xfrm>
          <a:prstGeom prst="rect">
            <a:avLst/>
          </a:prstGeom>
          <a:ln w="12700">
            <a:miter lim="400000"/>
          </a:ln>
        </p:spPr>
      </p:pic>
      <p:sp>
        <p:nvSpPr>
          <p:cNvPr id="300" name="Standardized…"/>
          <p:cNvSpPr/>
          <p:nvPr/>
        </p:nvSpPr>
        <p:spPr>
          <a:xfrm>
            <a:off x="1264366" y="4089842"/>
            <a:ext cx="5376070" cy="3382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4" y="0"/>
                </a:moveTo>
                <a:cubicBezTo>
                  <a:pt x="253" y="0"/>
                  <a:pt x="0" y="401"/>
                  <a:pt x="0" y="897"/>
                </a:cubicBezTo>
                <a:lnTo>
                  <a:pt x="0" y="20703"/>
                </a:lnTo>
                <a:cubicBezTo>
                  <a:pt x="0" y="21199"/>
                  <a:pt x="253" y="21600"/>
                  <a:pt x="564" y="21600"/>
                </a:cubicBezTo>
                <a:lnTo>
                  <a:pt x="14906" y="21600"/>
                </a:lnTo>
                <a:cubicBezTo>
                  <a:pt x="15218" y="21600"/>
                  <a:pt x="15472" y="21199"/>
                  <a:pt x="15472" y="20703"/>
                </a:cubicBezTo>
                <a:lnTo>
                  <a:pt x="15472" y="13222"/>
                </a:lnTo>
                <a:lnTo>
                  <a:pt x="21600" y="11083"/>
                </a:lnTo>
                <a:lnTo>
                  <a:pt x="15472" y="8946"/>
                </a:lnTo>
                <a:lnTo>
                  <a:pt x="15472" y="897"/>
                </a:lnTo>
                <a:cubicBezTo>
                  <a:pt x="15472" y="401"/>
                  <a:pt x="15218" y="0"/>
                  <a:pt x="14906" y="0"/>
                </a:cubicBezTo>
                <a:lnTo>
                  <a:pt x="564" y="0"/>
                </a:lnTo>
                <a:close/>
              </a:path>
            </a:pathLst>
          </a:custGeom>
          <a:solidFill>
            <a:schemeClr val="accent2">
              <a:hueOff val="192982"/>
              <a:satOff val="17755"/>
              <a:lumOff val="-2848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Standardized </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unit for </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shipping goods</a:t>
            </a:r>
          </a:p>
        </p:txBody>
      </p:sp>
      <p:sp>
        <p:nvSpPr>
          <p:cNvPr id="301" name="Can be…"/>
          <p:cNvSpPr/>
          <p:nvPr/>
        </p:nvSpPr>
        <p:spPr>
          <a:xfrm>
            <a:off x="1736554" y="9049587"/>
            <a:ext cx="5061745" cy="3382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0" y="0"/>
                </a:moveTo>
                <a:cubicBezTo>
                  <a:pt x="268" y="0"/>
                  <a:pt x="0" y="401"/>
                  <a:pt x="0" y="897"/>
                </a:cubicBezTo>
                <a:lnTo>
                  <a:pt x="0" y="20703"/>
                </a:lnTo>
                <a:cubicBezTo>
                  <a:pt x="0" y="21199"/>
                  <a:pt x="268" y="21600"/>
                  <a:pt x="600" y="21600"/>
                </a:cubicBezTo>
                <a:lnTo>
                  <a:pt x="14321" y="21600"/>
                </a:lnTo>
                <a:cubicBezTo>
                  <a:pt x="14652" y="21600"/>
                  <a:pt x="14920" y="21199"/>
                  <a:pt x="14920" y="20703"/>
                </a:cubicBezTo>
                <a:lnTo>
                  <a:pt x="14920" y="7669"/>
                </a:lnTo>
                <a:lnTo>
                  <a:pt x="21600" y="5532"/>
                </a:lnTo>
                <a:lnTo>
                  <a:pt x="14920" y="3396"/>
                </a:lnTo>
                <a:lnTo>
                  <a:pt x="14920" y="897"/>
                </a:lnTo>
                <a:cubicBezTo>
                  <a:pt x="14920" y="401"/>
                  <a:pt x="14652" y="0"/>
                  <a:pt x="14321" y="0"/>
                </a:cubicBezTo>
                <a:lnTo>
                  <a:pt x="600" y="0"/>
                </a:lnTo>
                <a:close/>
              </a:path>
            </a:pathLst>
          </a:custGeom>
          <a:solidFill>
            <a:schemeClr val="accent2">
              <a:hueOff val="192982"/>
              <a:satOff val="17755"/>
              <a:lumOff val="-2848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Can be </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moved with trucks, ships, cranes…</a:t>
            </a:r>
          </a:p>
        </p:txBody>
      </p:sp>
      <p:sp>
        <p:nvSpPr>
          <p:cNvPr id="302" name="Independent…"/>
          <p:cNvSpPr/>
          <p:nvPr/>
        </p:nvSpPr>
        <p:spPr>
          <a:xfrm>
            <a:off x="19015710" y="4027402"/>
            <a:ext cx="4500167" cy="3382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92" y="0"/>
                </a:moveTo>
                <a:cubicBezTo>
                  <a:pt x="5119" y="0"/>
                  <a:pt x="4818" y="401"/>
                  <a:pt x="4818" y="897"/>
                </a:cubicBezTo>
                <a:lnTo>
                  <a:pt x="4818" y="9352"/>
                </a:lnTo>
                <a:lnTo>
                  <a:pt x="0" y="11488"/>
                </a:lnTo>
                <a:lnTo>
                  <a:pt x="4818" y="13627"/>
                </a:lnTo>
                <a:lnTo>
                  <a:pt x="4818" y="20703"/>
                </a:lnTo>
                <a:cubicBezTo>
                  <a:pt x="4818" y="21199"/>
                  <a:pt x="5119" y="21600"/>
                  <a:pt x="5492" y="21600"/>
                </a:cubicBezTo>
                <a:lnTo>
                  <a:pt x="20926" y="21600"/>
                </a:lnTo>
                <a:cubicBezTo>
                  <a:pt x="21298" y="21600"/>
                  <a:pt x="21600" y="21199"/>
                  <a:pt x="21600" y="20703"/>
                </a:cubicBezTo>
                <a:lnTo>
                  <a:pt x="21600" y="897"/>
                </a:lnTo>
                <a:cubicBezTo>
                  <a:pt x="21600" y="401"/>
                  <a:pt x="21298" y="0"/>
                  <a:pt x="20926" y="0"/>
                </a:cubicBezTo>
                <a:lnTo>
                  <a:pt x="5492" y="0"/>
                </a:lnTo>
                <a:close/>
              </a:path>
            </a:pathLst>
          </a:custGeom>
          <a:solidFill>
            <a:schemeClr val="accent2">
              <a:hueOff val="192982"/>
              <a:satOff val="17755"/>
              <a:lumOff val="-2848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Independent </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from other containers</a:t>
            </a:r>
          </a:p>
        </p:txBody>
      </p:sp>
      <p:sp>
        <p:nvSpPr>
          <p:cNvPr id="303" name="Self…"/>
          <p:cNvSpPr/>
          <p:nvPr/>
        </p:nvSpPr>
        <p:spPr>
          <a:xfrm>
            <a:off x="19015710" y="9049587"/>
            <a:ext cx="4500167" cy="3382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92" y="0"/>
                </a:moveTo>
                <a:cubicBezTo>
                  <a:pt x="5119" y="0"/>
                  <a:pt x="4818" y="401"/>
                  <a:pt x="4818" y="897"/>
                </a:cubicBezTo>
                <a:lnTo>
                  <a:pt x="4818" y="9352"/>
                </a:lnTo>
                <a:lnTo>
                  <a:pt x="0" y="11488"/>
                </a:lnTo>
                <a:lnTo>
                  <a:pt x="4818" y="13627"/>
                </a:lnTo>
                <a:lnTo>
                  <a:pt x="4818" y="20703"/>
                </a:lnTo>
                <a:cubicBezTo>
                  <a:pt x="4818" y="21199"/>
                  <a:pt x="5119" y="21600"/>
                  <a:pt x="5492" y="21600"/>
                </a:cubicBezTo>
                <a:lnTo>
                  <a:pt x="20926" y="21600"/>
                </a:lnTo>
                <a:cubicBezTo>
                  <a:pt x="21298" y="21600"/>
                  <a:pt x="21600" y="21199"/>
                  <a:pt x="21600" y="20703"/>
                </a:cubicBezTo>
                <a:lnTo>
                  <a:pt x="21600" y="897"/>
                </a:lnTo>
                <a:cubicBezTo>
                  <a:pt x="21600" y="401"/>
                  <a:pt x="21298" y="0"/>
                  <a:pt x="20926" y="0"/>
                </a:cubicBezTo>
                <a:lnTo>
                  <a:pt x="5492" y="0"/>
                </a:lnTo>
                <a:close/>
              </a:path>
            </a:pathLst>
          </a:custGeom>
          <a:solidFill>
            <a:schemeClr val="accent2">
              <a:hueOff val="192982"/>
              <a:satOff val="17755"/>
              <a:lumOff val="-2848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Self </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Containing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olution : Virtual Machines / Virtual OS"/>
          <p:cNvSpPr txBox="1"/>
          <p:nvPr>
            <p:ph type="title"/>
          </p:nvPr>
        </p:nvSpPr>
        <p:spPr>
          <a:xfrm>
            <a:off x="1181100" y="1079500"/>
            <a:ext cx="21971000" cy="1433163"/>
          </a:xfrm>
          <a:prstGeom prst="rect">
            <a:avLst/>
          </a:prstGeom>
        </p:spPr>
        <p:txBody>
          <a:bodyPr/>
          <a:lstStyle/>
          <a:p>
            <a:pPr/>
            <a:r>
              <a:t>Solution : Virtual Machines / Virtual OS</a:t>
            </a:r>
          </a:p>
        </p:txBody>
      </p:sp>
      <p:sp>
        <p:nvSpPr>
          <p:cNvPr id="308" name="Your Operating System"/>
          <p:cNvSpPr/>
          <p:nvPr/>
        </p:nvSpPr>
        <p:spPr>
          <a:xfrm>
            <a:off x="2926596" y="10658543"/>
            <a:ext cx="18042918"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Your Operating System</a:t>
            </a:r>
          </a:p>
        </p:txBody>
      </p:sp>
      <p:sp>
        <p:nvSpPr>
          <p:cNvPr id="309" name="Rounded Rectangle"/>
          <p:cNvSpPr/>
          <p:nvPr/>
        </p:nvSpPr>
        <p:spPr>
          <a:xfrm>
            <a:off x="2965557" y="3901808"/>
            <a:ext cx="5652219" cy="6436753"/>
          </a:xfrm>
          <a:prstGeom prst="roundRect">
            <a:avLst>
              <a:gd name="adj" fmla="val 337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0" name="Virtual OS…"/>
          <p:cNvSpPr/>
          <p:nvPr/>
        </p:nvSpPr>
        <p:spPr>
          <a:xfrm>
            <a:off x="3632487" y="7716835"/>
            <a:ext cx="4365222" cy="1947614"/>
          </a:xfrm>
          <a:prstGeom prst="roundRect">
            <a:avLst>
              <a:gd name="adj" fmla="val 15000"/>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11" name="Libs, Dependencies &amp; Tools"/>
          <p:cNvSpPr/>
          <p:nvPr/>
        </p:nvSpPr>
        <p:spPr>
          <a:xfrm>
            <a:off x="3582213" y="6268964"/>
            <a:ext cx="4365223" cy="1270001"/>
          </a:xfrm>
          <a:prstGeom prst="roundRect">
            <a:avLst>
              <a:gd name="adj" fmla="val 15000"/>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12" name="App A"/>
          <p:cNvSpPr/>
          <p:nvPr/>
        </p:nvSpPr>
        <p:spPr>
          <a:xfrm>
            <a:off x="3609056" y="4591271"/>
            <a:ext cx="4365222" cy="1270001"/>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A</a:t>
            </a:r>
          </a:p>
        </p:txBody>
      </p:sp>
      <p:sp>
        <p:nvSpPr>
          <p:cNvPr id="313" name="Rounded Rectangle"/>
          <p:cNvSpPr/>
          <p:nvPr/>
        </p:nvSpPr>
        <p:spPr>
          <a:xfrm>
            <a:off x="9148788" y="3901808"/>
            <a:ext cx="5652219" cy="6436753"/>
          </a:xfrm>
          <a:prstGeom prst="roundRect">
            <a:avLst>
              <a:gd name="adj" fmla="val 337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4" name="Virtual OS…"/>
          <p:cNvSpPr/>
          <p:nvPr/>
        </p:nvSpPr>
        <p:spPr>
          <a:xfrm>
            <a:off x="9815717" y="7716835"/>
            <a:ext cx="4365222" cy="1947613"/>
          </a:xfrm>
          <a:prstGeom prst="roundRect">
            <a:avLst>
              <a:gd name="adj" fmla="val 15000"/>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15" name="Libs, Dependencies &amp; Tools"/>
          <p:cNvSpPr/>
          <p:nvPr/>
        </p:nvSpPr>
        <p:spPr>
          <a:xfrm>
            <a:off x="9765444" y="6268964"/>
            <a:ext cx="4365222" cy="1270001"/>
          </a:xfrm>
          <a:prstGeom prst="roundRect">
            <a:avLst>
              <a:gd name="adj" fmla="val 15000"/>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16" name="App B"/>
          <p:cNvSpPr/>
          <p:nvPr/>
        </p:nvSpPr>
        <p:spPr>
          <a:xfrm>
            <a:off x="9792286" y="4591271"/>
            <a:ext cx="4365222" cy="1270001"/>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B</a:t>
            </a:r>
          </a:p>
        </p:txBody>
      </p:sp>
      <p:sp>
        <p:nvSpPr>
          <p:cNvPr id="317" name="Rounded Rectangle"/>
          <p:cNvSpPr/>
          <p:nvPr/>
        </p:nvSpPr>
        <p:spPr>
          <a:xfrm>
            <a:off x="15285156" y="3901808"/>
            <a:ext cx="5652220" cy="6436753"/>
          </a:xfrm>
          <a:prstGeom prst="roundRect">
            <a:avLst>
              <a:gd name="adj" fmla="val 337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8" name="Virtual OS…"/>
          <p:cNvSpPr/>
          <p:nvPr/>
        </p:nvSpPr>
        <p:spPr>
          <a:xfrm>
            <a:off x="15952085" y="7716835"/>
            <a:ext cx="4365222" cy="1947613"/>
          </a:xfrm>
          <a:prstGeom prst="roundRect">
            <a:avLst>
              <a:gd name="adj" fmla="val 15000"/>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19" name="Libs, Dependencies &amp; Tools"/>
          <p:cNvSpPr/>
          <p:nvPr/>
        </p:nvSpPr>
        <p:spPr>
          <a:xfrm>
            <a:off x="15901812" y="6268964"/>
            <a:ext cx="4365222" cy="1270001"/>
          </a:xfrm>
          <a:prstGeom prst="roundRect">
            <a:avLst>
              <a:gd name="adj" fmla="val 15000"/>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20" name="App C"/>
          <p:cNvSpPr/>
          <p:nvPr/>
        </p:nvSpPr>
        <p:spPr>
          <a:xfrm>
            <a:off x="15928654" y="4591271"/>
            <a:ext cx="4365222" cy="1270001"/>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olution : Virtual Machines / Virtual OS"/>
          <p:cNvSpPr txBox="1"/>
          <p:nvPr>
            <p:ph type="title"/>
          </p:nvPr>
        </p:nvSpPr>
        <p:spPr>
          <a:xfrm>
            <a:off x="1181100" y="1079500"/>
            <a:ext cx="21971000" cy="1433163"/>
          </a:xfrm>
          <a:prstGeom prst="rect">
            <a:avLst/>
          </a:prstGeom>
        </p:spPr>
        <p:txBody>
          <a:bodyPr/>
          <a:lstStyle/>
          <a:p>
            <a:pPr/>
            <a:r>
              <a:t>Solution : Virtual Machines / Virtual OS</a:t>
            </a:r>
          </a:p>
        </p:txBody>
      </p:sp>
      <p:sp>
        <p:nvSpPr>
          <p:cNvPr id="325" name="Your Operating System"/>
          <p:cNvSpPr/>
          <p:nvPr/>
        </p:nvSpPr>
        <p:spPr>
          <a:xfrm>
            <a:off x="2834667" y="9992062"/>
            <a:ext cx="18042919" cy="1270001"/>
          </a:xfrm>
          <a:prstGeom prst="rect">
            <a:avLst/>
          </a:prstGeom>
          <a:solidFill>
            <a:srgbClr val="000000">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Your Operating System</a:t>
            </a:r>
          </a:p>
        </p:txBody>
      </p:sp>
      <p:sp>
        <p:nvSpPr>
          <p:cNvPr id="326" name="Rounded Rectangle"/>
          <p:cNvSpPr/>
          <p:nvPr/>
        </p:nvSpPr>
        <p:spPr>
          <a:xfrm>
            <a:off x="2873629" y="3235328"/>
            <a:ext cx="5652219" cy="6436752"/>
          </a:xfrm>
          <a:prstGeom prst="roundRect">
            <a:avLst>
              <a:gd name="adj" fmla="val 3370"/>
            </a:avLst>
          </a:prstGeom>
          <a:solidFill>
            <a:srgbClr val="000000">
              <a:alpha val="2142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7" name="Virtual OS…"/>
          <p:cNvSpPr/>
          <p:nvPr/>
        </p:nvSpPr>
        <p:spPr>
          <a:xfrm>
            <a:off x="3540558" y="7050354"/>
            <a:ext cx="4365222" cy="1947614"/>
          </a:xfrm>
          <a:prstGeom prst="roundRect">
            <a:avLst>
              <a:gd name="adj" fmla="val 15000"/>
            </a:avLst>
          </a:prstGeom>
          <a:solidFill>
            <a:srgbClr val="ED220D">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28" name="Libs, Dependencies &amp; Tools"/>
          <p:cNvSpPr/>
          <p:nvPr/>
        </p:nvSpPr>
        <p:spPr>
          <a:xfrm>
            <a:off x="3490285" y="5602483"/>
            <a:ext cx="4365222" cy="1270001"/>
          </a:xfrm>
          <a:prstGeom prst="roundRect">
            <a:avLst>
              <a:gd name="adj" fmla="val 15000"/>
            </a:avLst>
          </a:prstGeom>
          <a:solidFill>
            <a:schemeClr val="accent4">
              <a:hueOff val="-476017"/>
              <a:lumOff val="-10042"/>
              <a:alpha val="2142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29" name="App A"/>
          <p:cNvSpPr/>
          <p:nvPr/>
        </p:nvSpPr>
        <p:spPr>
          <a:xfrm>
            <a:off x="3517127" y="3924790"/>
            <a:ext cx="4365222" cy="1270001"/>
          </a:xfrm>
          <a:prstGeom prst="roundRect">
            <a:avLst>
              <a:gd name="adj" fmla="val 15000"/>
            </a:avLst>
          </a:prstGeom>
          <a:solidFill>
            <a:srgbClr val="00A1FF">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App A</a:t>
            </a:r>
          </a:p>
        </p:txBody>
      </p:sp>
      <p:sp>
        <p:nvSpPr>
          <p:cNvPr id="330" name="Rounded Rectangle"/>
          <p:cNvSpPr/>
          <p:nvPr/>
        </p:nvSpPr>
        <p:spPr>
          <a:xfrm>
            <a:off x="9056859" y="3235328"/>
            <a:ext cx="5652219" cy="6436752"/>
          </a:xfrm>
          <a:prstGeom prst="roundRect">
            <a:avLst>
              <a:gd name="adj" fmla="val 3370"/>
            </a:avLst>
          </a:prstGeom>
          <a:solidFill>
            <a:srgbClr val="000000">
              <a:alpha val="2142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1" name="Virtual OS…"/>
          <p:cNvSpPr/>
          <p:nvPr/>
        </p:nvSpPr>
        <p:spPr>
          <a:xfrm>
            <a:off x="9723788" y="7050354"/>
            <a:ext cx="4365222" cy="1947613"/>
          </a:xfrm>
          <a:prstGeom prst="roundRect">
            <a:avLst>
              <a:gd name="adj" fmla="val 15000"/>
            </a:avLst>
          </a:prstGeom>
          <a:solidFill>
            <a:srgbClr val="ED220D">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32" name="Libs, Dependencies &amp; Tools"/>
          <p:cNvSpPr/>
          <p:nvPr/>
        </p:nvSpPr>
        <p:spPr>
          <a:xfrm>
            <a:off x="9673515" y="5602483"/>
            <a:ext cx="4365222" cy="1270001"/>
          </a:xfrm>
          <a:prstGeom prst="roundRect">
            <a:avLst>
              <a:gd name="adj" fmla="val 15000"/>
            </a:avLst>
          </a:prstGeom>
          <a:solidFill>
            <a:schemeClr val="accent4">
              <a:hueOff val="-476017"/>
              <a:lumOff val="-10042"/>
              <a:alpha val="2142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33" name="App B"/>
          <p:cNvSpPr/>
          <p:nvPr/>
        </p:nvSpPr>
        <p:spPr>
          <a:xfrm>
            <a:off x="9700357" y="3924790"/>
            <a:ext cx="4365222" cy="1270001"/>
          </a:xfrm>
          <a:prstGeom prst="roundRect">
            <a:avLst>
              <a:gd name="adj" fmla="val 15000"/>
            </a:avLst>
          </a:prstGeom>
          <a:solidFill>
            <a:srgbClr val="00A1FF">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App B</a:t>
            </a:r>
          </a:p>
        </p:txBody>
      </p:sp>
      <p:sp>
        <p:nvSpPr>
          <p:cNvPr id="334" name="Rounded Rectangle"/>
          <p:cNvSpPr/>
          <p:nvPr/>
        </p:nvSpPr>
        <p:spPr>
          <a:xfrm>
            <a:off x="15193229" y="3235328"/>
            <a:ext cx="5652219" cy="6436752"/>
          </a:xfrm>
          <a:prstGeom prst="roundRect">
            <a:avLst>
              <a:gd name="adj" fmla="val 3370"/>
            </a:avLst>
          </a:prstGeom>
          <a:solidFill>
            <a:srgbClr val="000000">
              <a:alpha val="2142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5" name="Virtual OS…"/>
          <p:cNvSpPr/>
          <p:nvPr/>
        </p:nvSpPr>
        <p:spPr>
          <a:xfrm>
            <a:off x="15860157" y="7050354"/>
            <a:ext cx="4365222" cy="1947613"/>
          </a:xfrm>
          <a:prstGeom prst="roundRect">
            <a:avLst>
              <a:gd name="adj" fmla="val 15000"/>
            </a:avLst>
          </a:prstGeom>
          <a:solidFill>
            <a:srgbClr val="ED220D">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Virtual OS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(e.g. Linux)</a:t>
            </a:r>
          </a:p>
        </p:txBody>
      </p:sp>
      <p:sp>
        <p:nvSpPr>
          <p:cNvPr id="336" name="Libs, Dependencies &amp; Tools"/>
          <p:cNvSpPr/>
          <p:nvPr/>
        </p:nvSpPr>
        <p:spPr>
          <a:xfrm>
            <a:off x="15809884" y="5602483"/>
            <a:ext cx="4365222" cy="1270001"/>
          </a:xfrm>
          <a:prstGeom prst="roundRect">
            <a:avLst>
              <a:gd name="adj" fmla="val 15000"/>
            </a:avLst>
          </a:prstGeom>
          <a:solidFill>
            <a:schemeClr val="accent4">
              <a:hueOff val="-476017"/>
              <a:lumOff val="-10042"/>
              <a:alpha val="2142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37" name="App C"/>
          <p:cNvSpPr/>
          <p:nvPr/>
        </p:nvSpPr>
        <p:spPr>
          <a:xfrm>
            <a:off x="15836726" y="3924790"/>
            <a:ext cx="4365222" cy="1270001"/>
          </a:xfrm>
          <a:prstGeom prst="roundRect">
            <a:avLst>
              <a:gd name="adj" fmla="val 15000"/>
            </a:avLst>
          </a:prstGeom>
          <a:solidFill>
            <a:srgbClr val="00A1FF">
              <a:alpha val="21421"/>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App C</a:t>
            </a:r>
          </a:p>
        </p:txBody>
      </p:sp>
      <p:sp>
        <p:nvSpPr>
          <p:cNvPr id="338" name="Wastes a lot of space on your hard drive and tends to be slow."/>
          <p:cNvSpPr/>
          <p:nvPr/>
        </p:nvSpPr>
        <p:spPr>
          <a:xfrm>
            <a:off x="2884940" y="7389161"/>
            <a:ext cx="18042919" cy="127000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Wastes a lot of space on your hard drive and tends to be slow.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pasted-movie.png" descr="pasted-movie.png"/>
          <p:cNvPicPr>
            <a:picLocks noChangeAspect="1"/>
          </p:cNvPicPr>
          <p:nvPr/>
        </p:nvPicPr>
        <p:blipFill>
          <a:blip r:embed="rId2">
            <a:extLst/>
          </a:blip>
          <a:srcRect l="0" t="0" r="0" b="0"/>
          <a:stretch>
            <a:fillRect/>
          </a:stretch>
        </p:blipFill>
        <p:spPr>
          <a:xfrm>
            <a:off x="20167634" y="9971654"/>
            <a:ext cx="3587819" cy="3587820"/>
          </a:xfrm>
          <a:prstGeom prst="rect">
            <a:avLst/>
          </a:prstGeom>
          <a:ln w="12700">
            <a:miter lim="400000"/>
          </a:ln>
        </p:spPr>
      </p:pic>
      <p:sp>
        <p:nvSpPr>
          <p:cNvPr id="182" name="Agenda:"/>
          <p:cNvSpPr txBox="1"/>
          <p:nvPr>
            <p:ph type="ctrTitle"/>
          </p:nvPr>
        </p:nvSpPr>
        <p:spPr>
          <a:xfrm>
            <a:off x="1206498" y="1755546"/>
            <a:ext cx="21971004" cy="1012610"/>
          </a:xfrm>
          <a:prstGeom prst="rect">
            <a:avLst/>
          </a:prstGeom>
        </p:spPr>
        <p:txBody>
          <a:bodyPr/>
          <a:lstStyle>
            <a:lvl1pPr defTabSz="1243552">
              <a:defRPr spc="-118" sz="5916"/>
            </a:lvl1pPr>
          </a:lstStyle>
          <a:p>
            <a:pPr/>
            <a:r>
              <a:t>Agenda:</a:t>
            </a:r>
          </a:p>
        </p:txBody>
      </p:sp>
      <p:sp>
        <p:nvSpPr>
          <p:cNvPr id="183" name="Different Roles - What to take away? Developers, Testers, Support etc…"/>
          <p:cNvSpPr txBox="1"/>
          <p:nvPr>
            <p:ph type="subTitle" idx="1"/>
          </p:nvPr>
        </p:nvSpPr>
        <p:spPr>
          <a:xfrm>
            <a:off x="1206500" y="3346663"/>
            <a:ext cx="22537025" cy="9506501"/>
          </a:xfrm>
          <a:prstGeom prst="rect">
            <a:avLst/>
          </a:prstGeom>
        </p:spPr>
        <p:txBody>
          <a:bodyPr/>
          <a:lstStyle/>
          <a:p>
            <a:pPr marL="352298" indent="-352298" defTabSz="602615">
              <a:lnSpc>
                <a:spcPct val="200000"/>
              </a:lnSpc>
              <a:buSzPct val="123000"/>
              <a:buChar char="•"/>
              <a:defRPr b="0" sz="2920">
                <a:solidFill>
                  <a:srgbClr val="5E5E5E"/>
                </a:solidFill>
              </a:defRPr>
            </a:pPr>
            <a:r>
              <a:rPr b="1"/>
              <a:t>Different Roles </a:t>
            </a:r>
            <a:r>
              <a:t>- What to take away? Developers, Testers, Support etc</a:t>
            </a:r>
          </a:p>
          <a:p>
            <a:pPr marL="352298" indent="-352298" defTabSz="602615">
              <a:lnSpc>
                <a:spcPct val="200000"/>
              </a:lnSpc>
              <a:buSzPct val="123000"/>
              <a:buChar char="•"/>
              <a:defRPr b="0" sz="2920">
                <a:solidFill>
                  <a:srgbClr val="5E5E5E"/>
                </a:solidFill>
              </a:defRPr>
            </a:pPr>
            <a:r>
              <a:rPr b="1"/>
              <a:t>Technology Agnostic</a:t>
            </a:r>
            <a:r>
              <a:t> - Works for every programming / tech stack.</a:t>
            </a:r>
          </a:p>
          <a:p>
            <a:pPr marL="352298" indent="-352298" defTabSz="602615">
              <a:lnSpc>
                <a:spcPct val="200000"/>
              </a:lnSpc>
              <a:buSzPct val="123000"/>
              <a:buChar char="•"/>
              <a:defRPr b="0" sz="2920">
                <a:solidFill>
                  <a:srgbClr val="5E5E5E"/>
                </a:solidFill>
              </a:defRPr>
            </a:pPr>
            <a:r>
              <a:rPr b="1"/>
              <a:t>Cloud Native Apps</a:t>
            </a:r>
            <a:r>
              <a:t> - Works on all types of Cloud &amp; in your local environment as well.</a:t>
            </a:r>
          </a:p>
          <a:p>
            <a:pPr marL="352298" indent="-352298" defTabSz="602615">
              <a:lnSpc>
                <a:spcPct val="200000"/>
              </a:lnSpc>
              <a:buSzPct val="123000"/>
              <a:buChar char="•"/>
              <a:defRPr b="0" sz="2920">
                <a:solidFill>
                  <a:srgbClr val="5E5E5E"/>
                </a:solidFill>
              </a:defRPr>
            </a:pPr>
            <a:r>
              <a:rPr b="1"/>
              <a:t>Competitor </a:t>
            </a:r>
            <a:r>
              <a:t>- Virtualization, Ansible etc.</a:t>
            </a:r>
          </a:p>
          <a:p>
            <a:pPr marL="352298" indent="-352298" defTabSz="602615">
              <a:lnSpc>
                <a:spcPct val="200000"/>
              </a:lnSpc>
              <a:buSzPct val="123000"/>
              <a:buChar char="•"/>
              <a:defRPr b="0" sz="2920">
                <a:solidFill>
                  <a:srgbClr val="5E5E5E"/>
                </a:solidFill>
              </a:defRPr>
            </a:pPr>
            <a:r>
              <a:rPr b="1"/>
              <a:t>Limitations of docker</a:t>
            </a:r>
          </a:p>
          <a:p>
            <a:pPr marL="352298" indent="-352298" defTabSz="602615">
              <a:lnSpc>
                <a:spcPct val="200000"/>
              </a:lnSpc>
              <a:buSzPct val="123000"/>
              <a:buChar char="•"/>
              <a:defRPr b="0" sz="2920">
                <a:solidFill>
                  <a:srgbClr val="5E5E5E"/>
                </a:solidFill>
              </a:defRPr>
            </a:pPr>
            <a:r>
              <a:rPr b="1"/>
              <a:t>Success Case Studies</a:t>
            </a:r>
            <a:r>
              <a:t> </a:t>
            </a:r>
            <a:r>
              <a:rPr b="1"/>
              <a:t>/ Sample use cases </a:t>
            </a:r>
            <a:endParaRPr b="1"/>
          </a:p>
          <a:p>
            <a:pPr marL="352298" indent="-352298" defTabSz="602615">
              <a:lnSpc>
                <a:spcPct val="200000"/>
              </a:lnSpc>
              <a:buSzPct val="123000"/>
              <a:buChar char="•"/>
              <a:defRPr b="0" sz="2920">
                <a:solidFill>
                  <a:srgbClr val="5E5E5E"/>
                </a:solidFill>
              </a:defRPr>
            </a:pPr>
            <a:r>
              <a:rPr b="1"/>
              <a:t>Getting Started</a:t>
            </a:r>
            <a:r>
              <a:t> with Docker.</a:t>
            </a:r>
          </a:p>
          <a:p>
            <a:pPr marL="352298" indent="-352298" defTabSz="602615">
              <a:lnSpc>
                <a:spcPct val="200000"/>
              </a:lnSpc>
              <a:buSzPct val="123000"/>
              <a:buChar char="•"/>
              <a:defRPr sz="2920">
                <a:solidFill>
                  <a:srgbClr val="5E5E5E"/>
                </a:solidFill>
              </a:defRPr>
            </a:pPr>
            <a:r>
              <a:t>Core Building Blocks -</a:t>
            </a:r>
            <a:r>
              <a:rPr b="0"/>
              <a:t> Docker Images &amp; Containers</a:t>
            </a:r>
          </a:p>
          <a:p>
            <a:pPr marL="352298" indent="-352298" defTabSz="602615">
              <a:lnSpc>
                <a:spcPct val="200000"/>
              </a:lnSpc>
              <a:buSzPct val="123000"/>
              <a:buChar char="•"/>
              <a:defRPr sz="2920">
                <a:solidFill>
                  <a:srgbClr val="5E5E5E"/>
                </a:solidFill>
              </a:defRPr>
            </a:pPr>
            <a:r>
              <a:t>Hands-on : </a:t>
            </a:r>
            <a:r>
              <a:rPr b="0"/>
              <a:t>Dockerizing Node.js Application</a:t>
            </a:r>
            <a:endParaRPr b="0"/>
          </a:p>
          <a:p>
            <a:pPr marL="352298" indent="-352298" defTabSz="602615">
              <a:lnSpc>
                <a:spcPct val="200000"/>
              </a:lnSpc>
              <a:buSzPct val="123000"/>
              <a:buChar char="•"/>
              <a:defRPr b="0" sz="2920">
                <a:solidFill>
                  <a:srgbClr val="5E5E5E"/>
                </a:solidFill>
              </a:defRPr>
            </a:pPr>
            <a:r>
              <a:t>Useful Docker Commands</a:t>
            </a:r>
          </a:p>
          <a:p>
            <a:pPr marL="352298" indent="-352298" defTabSz="602615">
              <a:lnSpc>
                <a:spcPct val="200000"/>
              </a:lnSpc>
              <a:buSzPct val="123000"/>
              <a:buChar char="•"/>
              <a:defRPr b="0" sz="2920">
                <a:solidFill>
                  <a:srgbClr val="5E5E5E"/>
                </a:solidFill>
              </a:defRPr>
            </a:pPr>
            <a:r>
              <a:rPr b="1"/>
              <a:t>IBM</a:t>
            </a:r>
            <a:r>
              <a:t> Service offerings, courses, credentials, digital badge</a:t>
            </a:r>
          </a:p>
        </p:txBody>
      </p:sp>
      <p:pic>
        <p:nvPicPr>
          <p:cNvPr id="184" name="pasted-movie.png" descr="pasted-movie.png"/>
          <p:cNvPicPr>
            <a:picLocks noChangeAspect="1"/>
          </p:cNvPicPr>
          <p:nvPr/>
        </p:nvPicPr>
        <p:blipFill>
          <a:blip r:embed="rId3">
            <a:extLst/>
          </a:blip>
          <a:stretch>
            <a:fillRect/>
          </a:stretch>
        </p:blipFill>
        <p:spPr>
          <a:xfrm>
            <a:off x="14465461" y="-1428609"/>
            <a:ext cx="9686592" cy="645772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Virtual Machines / Virtual OS: Summary"/>
          <p:cNvSpPr txBox="1"/>
          <p:nvPr>
            <p:ph type="title"/>
          </p:nvPr>
        </p:nvSpPr>
        <p:spPr>
          <a:xfrm>
            <a:off x="1181100" y="1079500"/>
            <a:ext cx="21971000" cy="1433163"/>
          </a:xfrm>
          <a:prstGeom prst="rect">
            <a:avLst/>
          </a:prstGeom>
        </p:spPr>
        <p:txBody>
          <a:bodyPr/>
          <a:lstStyle/>
          <a:p>
            <a:pPr/>
            <a:r>
              <a:t>Virtual Machines / Virtual OS: Summary</a:t>
            </a:r>
          </a:p>
        </p:txBody>
      </p:sp>
      <p:sp>
        <p:nvSpPr>
          <p:cNvPr id="343" name="Pros:…"/>
          <p:cNvSpPr txBox="1"/>
          <p:nvPr>
            <p:ph type="body" idx="1"/>
          </p:nvPr>
        </p:nvSpPr>
        <p:spPr>
          <a:xfrm>
            <a:off x="1206500" y="3180768"/>
            <a:ext cx="21971000" cy="8086093"/>
          </a:xfrm>
          <a:prstGeom prst="rect">
            <a:avLst/>
          </a:prstGeom>
        </p:spPr>
        <p:txBody>
          <a:bodyPr/>
          <a:lstStyle/>
          <a:p>
            <a:pPr marL="0" indent="0" defTabSz="602615">
              <a:lnSpc>
                <a:spcPct val="100000"/>
              </a:lnSpc>
              <a:spcBef>
                <a:spcPts val="0"/>
              </a:spcBef>
              <a:buSzTx/>
              <a:buNone/>
              <a:defRPr b="1" sz="3066">
                <a:solidFill>
                  <a:srgbClr val="5E5E5E"/>
                </a:solidFill>
              </a:defRPr>
            </a:pPr>
            <a:r>
              <a:t>Pros:</a:t>
            </a:r>
          </a:p>
          <a:p>
            <a:pPr marL="0" indent="0" defTabSz="602615">
              <a:lnSpc>
                <a:spcPct val="100000"/>
              </a:lnSpc>
              <a:spcBef>
                <a:spcPts val="0"/>
              </a:spcBef>
              <a:buSzTx/>
              <a:buNone/>
              <a:defRPr sz="3066">
                <a:solidFill>
                  <a:srgbClr val="5E5E5E"/>
                </a:solidFill>
              </a:defRPr>
            </a:pPr>
          </a:p>
          <a:p>
            <a:pPr marL="389381" indent="-389381" defTabSz="602615">
              <a:lnSpc>
                <a:spcPct val="200000"/>
              </a:lnSpc>
              <a:spcBef>
                <a:spcPts val="0"/>
              </a:spcBef>
              <a:defRPr sz="3066">
                <a:solidFill>
                  <a:srgbClr val="5E5E5E"/>
                </a:solidFill>
              </a:defRPr>
            </a:pPr>
            <a:r>
              <a:t>Separated Environments</a:t>
            </a:r>
          </a:p>
          <a:p>
            <a:pPr marL="389381" indent="-389381" defTabSz="602615">
              <a:lnSpc>
                <a:spcPct val="200000"/>
              </a:lnSpc>
              <a:spcBef>
                <a:spcPts val="0"/>
              </a:spcBef>
              <a:defRPr sz="3066">
                <a:solidFill>
                  <a:srgbClr val="5E5E5E"/>
                </a:solidFill>
              </a:defRPr>
            </a:pPr>
            <a:r>
              <a:t>Environment Specific configurations are possible</a:t>
            </a:r>
          </a:p>
          <a:p>
            <a:pPr marL="389381" indent="-389381" defTabSz="602615">
              <a:lnSpc>
                <a:spcPct val="200000"/>
              </a:lnSpc>
              <a:spcBef>
                <a:spcPts val="0"/>
              </a:spcBef>
              <a:defRPr sz="3066">
                <a:solidFill>
                  <a:srgbClr val="5E5E5E"/>
                </a:solidFill>
              </a:defRPr>
            </a:pPr>
            <a:r>
              <a:t>Environment configurations can be shared and reproduced reliably</a:t>
            </a:r>
          </a:p>
          <a:p>
            <a:pPr marL="0" indent="0" defTabSz="602615">
              <a:lnSpc>
                <a:spcPct val="100000"/>
              </a:lnSpc>
              <a:spcBef>
                <a:spcPts val="0"/>
              </a:spcBef>
              <a:buSzTx/>
              <a:buNone/>
              <a:defRPr sz="3066">
                <a:solidFill>
                  <a:srgbClr val="5E5E5E"/>
                </a:solidFill>
              </a:defRPr>
            </a:pPr>
          </a:p>
          <a:p>
            <a:pPr marL="0" indent="0" defTabSz="602615">
              <a:lnSpc>
                <a:spcPct val="100000"/>
              </a:lnSpc>
              <a:spcBef>
                <a:spcPts val="0"/>
              </a:spcBef>
              <a:buSzTx/>
              <a:buNone/>
              <a:defRPr sz="3066">
                <a:solidFill>
                  <a:srgbClr val="5E5E5E"/>
                </a:solidFill>
              </a:defRPr>
            </a:pPr>
          </a:p>
          <a:p>
            <a:pPr marL="0" indent="0" defTabSz="602615">
              <a:lnSpc>
                <a:spcPct val="100000"/>
              </a:lnSpc>
              <a:spcBef>
                <a:spcPts val="0"/>
              </a:spcBef>
              <a:buSzTx/>
              <a:buNone/>
              <a:defRPr b="1" sz="3066">
                <a:solidFill>
                  <a:srgbClr val="5E5E5E"/>
                </a:solidFill>
              </a:defRPr>
            </a:pPr>
            <a:r>
              <a:t>Cons:</a:t>
            </a:r>
          </a:p>
          <a:p>
            <a:pPr marL="0" indent="0" defTabSz="602615">
              <a:lnSpc>
                <a:spcPct val="100000"/>
              </a:lnSpc>
              <a:spcBef>
                <a:spcPts val="0"/>
              </a:spcBef>
              <a:buSzTx/>
              <a:buNone/>
              <a:defRPr b="1" sz="3066">
                <a:solidFill>
                  <a:srgbClr val="5E5E5E"/>
                </a:solidFill>
              </a:defRPr>
            </a:pPr>
          </a:p>
          <a:p>
            <a:pPr marL="389381" indent="-389381" defTabSz="602615">
              <a:lnSpc>
                <a:spcPct val="200000"/>
              </a:lnSpc>
              <a:spcBef>
                <a:spcPts val="0"/>
              </a:spcBef>
              <a:defRPr sz="3066">
                <a:solidFill>
                  <a:srgbClr val="5E5E5E"/>
                </a:solidFill>
              </a:defRPr>
            </a:pPr>
            <a:r>
              <a:t>Redundant duplication, waste of space</a:t>
            </a:r>
          </a:p>
          <a:p>
            <a:pPr marL="389381" indent="-389381" defTabSz="602615">
              <a:lnSpc>
                <a:spcPct val="200000"/>
              </a:lnSpc>
              <a:spcBef>
                <a:spcPts val="0"/>
              </a:spcBef>
              <a:defRPr sz="3066">
                <a:solidFill>
                  <a:srgbClr val="5E5E5E"/>
                </a:solidFill>
              </a:defRPr>
            </a:pPr>
            <a:r>
              <a:t>Performance can be slow, boot times can be long</a:t>
            </a:r>
          </a:p>
          <a:p>
            <a:pPr marL="389381" indent="-389381" defTabSz="602615">
              <a:lnSpc>
                <a:spcPct val="200000"/>
              </a:lnSpc>
              <a:spcBef>
                <a:spcPts val="0"/>
              </a:spcBef>
              <a:defRPr sz="3066">
                <a:solidFill>
                  <a:srgbClr val="5E5E5E"/>
                </a:solidFill>
              </a:defRPr>
            </a:pPr>
            <a:r>
              <a:t>Reproducing on another computer server is possible but can be tricky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How docker outperforms Virtual Machines?"/>
          <p:cNvSpPr txBox="1"/>
          <p:nvPr>
            <p:ph type="title"/>
          </p:nvPr>
        </p:nvSpPr>
        <p:spPr>
          <a:xfrm>
            <a:off x="1181100" y="1079500"/>
            <a:ext cx="21971000" cy="1433163"/>
          </a:xfrm>
          <a:prstGeom prst="rect">
            <a:avLst/>
          </a:prstGeom>
        </p:spPr>
        <p:txBody>
          <a:bodyPr/>
          <a:lstStyle/>
          <a:p>
            <a:pPr/>
            <a:r>
              <a:t>How docker outperforms Virtual Machines?</a:t>
            </a:r>
          </a:p>
        </p:txBody>
      </p:sp>
      <p:sp>
        <p:nvSpPr>
          <p:cNvPr id="346" name="Your Operating System"/>
          <p:cNvSpPr/>
          <p:nvPr/>
        </p:nvSpPr>
        <p:spPr>
          <a:xfrm>
            <a:off x="2976869" y="11578894"/>
            <a:ext cx="18042918" cy="1029945"/>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Your Operating System</a:t>
            </a:r>
          </a:p>
        </p:txBody>
      </p:sp>
      <p:sp>
        <p:nvSpPr>
          <p:cNvPr id="347" name="Rounded Rectangle"/>
          <p:cNvSpPr/>
          <p:nvPr/>
        </p:nvSpPr>
        <p:spPr>
          <a:xfrm>
            <a:off x="2965557" y="3901808"/>
            <a:ext cx="5652219" cy="4163501"/>
          </a:xfrm>
          <a:prstGeom prst="roundRect">
            <a:avLst>
              <a:gd name="adj" fmla="val 4575"/>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8" name="Libs, Dependencies &amp; Tools"/>
          <p:cNvSpPr/>
          <p:nvPr/>
        </p:nvSpPr>
        <p:spPr>
          <a:xfrm>
            <a:off x="3582213" y="6268964"/>
            <a:ext cx="4365223"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49" name="App A"/>
          <p:cNvSpPr/>
          <p:nvPr/>
        </p:nvSpPr>
        <p:spPr>
          <a:xfrm>
            <a:off x="3609056" y="4591271"/>
            <a:ext cx="4365222" cy="1270001"/>
          </a:xfrm>
          <a:prstGeom prst="roundRect">
            <a:avLst>
              <a:gd name="adj" fmla="val 15000"/>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A</a:t>
            </a:r>
          </a:p>
        </p:txBody>
      </p:sp>
      <p:sp>
        <p:nvSpPr>
          <p:cNvPr id="350" name="Rounded Rectangle"/>
          <p:cNvSpPr/>
          <p:nvPr/>
        </p:nvSpPr>
        <p:spPr>
          <a:xfrm>
            <a:off x="9148788" y="3901808"/>
            <a:ext cx="5652219" cy="4163501"/>
          </a:xfrm>
          <a:prstGeom prst="roundRect">
            <a:avLst>
              <a:gd name="adj" fmla="val 4575"/>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1" name="Libs, Dependencies &amp; Tools"/>
          <p:cNvSpPr/>
          <p:nvPr/>
        </p:nvSpPr>
        <p:spPr>
          <a:xfrm>
            <a:off x="9765444" y="6268964"/>
            <a:ext cx="4365222"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52" name="App B"/>
          <p:cNvSpPr/>
          <p:nvPr/>
        </p:nvSpPr>
        <p:spPr>
          <a:xfrm>
            <a:off x="9792286" y="4591271"/>
            <a:ext cx="4365222" cy="1270001"/>
          </a:xfrm>
          <a:prstGeom prst="roundRect">
            <a:avLst>
              <a:gd name="adj" fmla="val 15000"/>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B</a:t>
            </a:r>
          </a:p>
        </p:txBody>
      </p:sp>
      <p:sp>
        <p:nvSpPr>
          <p:cNvPr id="353" name="Rounded Rectangle"/>
          <p:cNvSpPr/>
          <p:nvPr/>
        </p:nvSpPr>
        <p:spPr>
          <a:xfrm>
            <a:off x="15285156" y="3901808"/>
            <a:ext cx="5652220" cy="4163501"/>
          </a:xfrm>
          <a:prstGeom prst="roundRect">
            <a:avLst>
              <a:gd name="adj" fmla="val 4575"/>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4" name="Libs, Dependencies &amp; Tools"/>
          <p:cNvSpPr/>
          <p:nvPr/>
        </p:nvSpPr>
        <p:spPr>
          <a:xfrm>
            <a:off x="15901812" y="6268964"/>
            <a:ext cx="4365222"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Libs, Dependencies &amp; Tools</a:t>
            </a:r>
          </a:p>
        </p:txBody>
      </p:sp>
      <p:sp>
        <p:nvSpPr>
          <p:cNvPr id="355" name="App C"/>
          <p:cNvSpPr/>
          <p:nvPr/>
        </p:nvSpPr>
        <p:spPr>
          <a:xfrm>
            <a:off x="15928654" y="4591271"/>
            <a:ext cx="4365222" cy="1270001"/>
          </a:xfrm>
          <a:prstGeom prst="roundRect">
            <a:avLst>
              <a:gd name="adj" fmla="val 15000"/>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App C</a:t>
            </a:r>
          </a:p>
        </p:txBody>
      </p:sp>
      <p:sp>
        <p:nvSpPr>
          <p:cNvPr id="356" name="OS Built-in / Emulated Container Support"/>
          <p:cNvSpPr/>
          <p:nvPr/>
        </p:nvSpPr>
        <p:spPr>
          <a:xfrm>
            <a:off x="2976869" y="10339420"/>
            <a:ext cx="18042918" cy="1029946"/>
          </a:xfrm>
          <a:prstGeom prst="rect">
            <a:avLst/>
          </a:prstGeom>
          <a:solidFill>
            <a:schemeClr val="accent6">
              <a:lumOff val="1616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OS Built-in / Emulated Container Support</a:t>
            </a:r>
          </a:p>
        </p:txBody>
      </p:sp>
      <p:sp>
        <p:nvSpPr>
          <p:cNvPr id="357" name="Docker Engine"/>
          <p:cNvSpPr/>
          <p:nvPr/>
        </p:nvSpPr>
        <p:spPr>
          <a:xfrm>
            <a:off x="2976869" y="8573603"/>
            <a:ext cx="18042918" cy="1556290"/>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Docker Engine</a:t>
            </a:r>
          </a:p>
        </p:txBody>
      </p:sp>
      <p:sp>
        <p:nvSpPr>
          <p:cNvPr id="358" name="container"/>
          <p:cNvSpPr/>
          <p:nvPr/>
        </p:nvSpPr>
        <p:spPr>
          <a:xfrm>
            <a:off x="4039925" y="3314508"/>
            <a:ext cx="3503483" cy="1029946"/>
          </a:xfrm>
          <a:prstGeom prst="roundRect">
            <a:avLst>
              <a:gd name="adj" fmla="val 18496"/>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lvl="1"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    container          </a:t>
            </a:r>
          </a:p>
        </p:txBody>
      </p:sp>
      <p:sp>
        <p:nvSpPr>
          <p:cNvPr id="359" name="container"/>
          <p:cNvSpPr/>
          <p:nvPr/>
        </p:nvSpPr>
        <p:spPr>
          <a:xfrm>
            <a:off x="10196314" y="3314508"/>
            <a:ext cx="3503483" cy="1029946"/>
          </a:xfrm>
          <a:prstGeom prst="roundRect">
            <a:avLst>
              <a:gd name="adj" fmla="val 18496"/>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lvl="1"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    container          </a:t>
            </a:r>
          </a:p>
        </p:txBody>
      </p:sp>
      <p:sp>
        <p:nvSpPr>
          <p:cNvPr id="360" name="container"/>
          <p:cNvSpPr/>
          <p:nvPr/>
        </p:nvSpPr>
        <p:spPr>
          <a:xfrm>
            <a:off x="16352701" y="3314508"/>
            <a:ext cx="3503483" cy="1029946"/>
          </a:xfrm>
          <a:prstGeom prst="roundRect">
            <a:avLst>
              <a:gd name="adj" fmla="val 18496"/>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lvl="1"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r>
              <a:t>    container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Containers Vs Virtual Machines"/>
          <p:cNvSpPr txBox="1"/>
          <p:nvPr>
            <p:ph type="title"/>
          </p:nvPr>
        </p:nvSpPr>
        <p:spPr>
          <a:xfrm>
            <a:off x="926576" y="711854"/>
            <a:ext cx="21971001" cy="1433164"/>
          </a:xfrm>
          <a:prstGeom prst="rect">
            <a:avLst/>
          </a:prstGeom>
        </p:spPr>
        <p:txBody>
          <a:bodyPr/>
          <a:lstStyle/>
          <a:p>
            <a:pPr/>
            <a:r>
              <a:t>Containers Vs Virtual Machines</a:t>
            </a:r>
          </a:p>
        </p:txBody>
      </p:sp>
      <p:sp>
        <p:nvSpPr>
          <p:cNvPr id="365" name="Docker Containers :…"/>
          <p:cNvSpPr txBox="1"/>
          <p:nvPr>
            <p:ph type="body" idx="1"/>
          </p:nvPr>
        </p:nvSpPr>
        <p:spPr>
          <a:xfrm>
            <a:off x="1206500" y="2779208"/>
            <a:ext cx="21971000" cy="9956909"/>
          </a:xfrm>
          <a:prstGeom prst="rect">
            <a:avLst/>
          </a:prstGeom>
        </p:spPr>
        <p:txBody>
          <a:bodyPr/>
          <a:lstStyle/>
          <a:p>
            <a:pPr marL="0" indent="0" defTabSz="709930">
              <a:lnSpc>
                <a:spcPct val="100000"/>
              </a:lnSpc>
              <a:spcBef>
                <a:spcPts val="0"/>
              </a:spcBef>
              <a:buSzTx/>
              <a:buNone/>
              <a:defRPr b="1" sz="4042" u="sng">
                <a:solidFill>
                  <a:srgbClr val="5E5E5E"/>
                </a:solidFill>
              </a:defRPr>
            </a:pPr>
            <a:r>
              <a:t>Docker Containers :</a:t>
            </a:r>
          </a:p>
          <a:p>
            <a:pPr marL="0" indent="0" defTabSz="709930">
              <a:lnSpc>
                <a:spcPct val="100000"/>
              </a:lnSpc>
              <a:spcBef>
                <a:spcPts val="0"/>
              </a:spcBef>
              <a:buSzTx/>
              <a:buNone/>
              <a:defRPr sz="4042">
                <a:solidFill>
                  <a:srgbClr val="5E5E5E"/>
                </a:solidFill>
              </a:defRPr>
            </a:pPr>
          </a:p>
          <a:p>
            <a:pPr marL="458723" indent="-458723" defTabSz="709930">
              <a:lnSpc>
                <a:spcPct val="200000"/>
              </a:lnSpc>
              <a:spcBef>
                <a:spcPts val="0"/>
              </a:spcBef>
              <a:defRPr sz="4042">
                <a:solidFill>
                  <a:srgbClr val="5E5E5E"/>
                </a:solidFill>
              </a:defRPr>
            </a:pPr>
            <a:r>
              <a:t>Low Impact on OS, very fast, minimal disk space usage</a:t>
            </a:r>
          </a:p>
          <a:p>
            <a:pPr marL="458723" indent="-458723" defTabSz="709930">
              <a:lnSpc>
                <a:spcPct val="200000"/>
              </a:lnSpc>
              <a:spcBef>
                <a:spcPts val="0"/>
              </a:spcBef>
              <a:defRPr sz="4042">
                <a:solidFill>
                  <a:srgbClr val="5E5E5E"/>
                </a:solidFill>
              </a:defRPr>
            </a:pPr>
            <a:r>
              <a:t>Sharing, Re-building and distribution is easy</a:t>
            </a:r>
          </a:p>
          <a:p>
            <a:pPr marL="458723" indent="-458723" defTabSz="709930">
              <a:lnSpc>
                <a:spcPct val="200000"/>
              </a:lnSpc>
              <a:spcBef>
                <a:spcPts val="0"/>
              </a:spcBef>
              <a:defRPr sz="4042">
                <a:solidFill>
                  <a:srgbClr val="5E5E5E"/>
                </a:solidFill>
              </a:defRPr>
            </a:pPr>
            <a:r>
              <a:t>Encapsulate apps/Environments instead of “whole machines”</a:t>
            </a:r>
          </a:p>
          <a:p>
            <a:pPr marL="0" indent="0" defTabSz="709930">
              <a:lnSpc>
                <a:spcPct val="100000"/>
              </a:lnSpc>
              <a:spcBef>
                <a:spcPts val="0"/>
              </a:spcBef>
              <a:buSzTx/>
              <a:buNone/>
              <a:defRPr sz="4042">
                <a:solidFill>
                  <a:srgbClr val="5E5E5E"/>
                </a:solidFill>
              </a:defRPr>
            </a:pPr>
          </a:p>
          <a:p>
            <a:pPr marL="0" indent="0" defTabSz="709930">
              <a:lnSpc>
                <a:spcPct val="100000"/>
              </a:lnSpc>
              <a:spcBef>
                <a:spcPts val="0"/>
              </a:spcBef>
              <a:buSzTx/>
              <a:buNone/>
              <a:defRPr b="1" sz="4042" u="sng">
                <a:solidFill>
                  <a:srgbClr val="5E5E5E"/>
                </a:solidFill>
              </a:defRPr>
            </a:pPr>
            <a:r>
              <a:t>Virtual Machines :</a:t>
            </a:r>
          </a:p>
          <a:p>
            <a:pPr lvl="1" marL="0" indent="393192" defTabSz="709930">
              <a:lnSpc>
                <a:spcPct val="100000"/>
              </a:lnSpc>
              <a:spcBef>
                <a:spcPts val="0"/>
              </a:spcBef>
              <a:buSzTx/>
              <a:buNone/>
              <a:defRPr b="1" sz="4042">
                <a:solidFill>
                  <a:srgbClr val="5E5E5E"/>
                </a:solidFill>
              </a:defRPr>
            </a:pPr>
          </a:p>
          <a:p>
            <a:pPr marL="458723" indent="-458723" defTabSz="709930">
              <a:lnSpc>
                <a:spcPct val="200000"/>
              </a:lnSpc>
              <a:spcBef>
                <a:spcPts val="0"/>
              </a:spcBef>
              <a:defRPr sz="4042">
                <a:solidFill>
                  <a:srgbClr val="5E5E5E"/>
                </a:solidFill>
              </a:defRPr>
            </a:pPr>
            <a:r>
              <a:t>Bigger Impact on OS, slower, high disk space usage</a:t>
            </a:r>
          </a:p>
          <a:p>
            <a:pPr marL="458723" indent="-458723" defTabSz="709930">
              <a:lnSpc>
                <a:spcPct val="200000"/>
              </a:lnSpc>
              <a:spcBef>
                <a:spcPts val="0"/>
              </a:spcBef>
              <a:defRPr sz="4042">
                <a:solidFill>
                  <a:srgbClr val="5E5E5E"/>
                </a:solidFill>
              </a:defRPr>
            </a:pPr>
            <a:r>
              <a:t>Sharing, Re-building and distribution can be challenging</a:t>
            </a:r>
          </a:p>
          <a:p>
            <a:pPr marL="458723" indent="-458723" defTabSz="709930">
              <a:lnSpc>
                <a:spcPct val="200000"/>
              </a:lnSpc>
              <a:spcBef>
                <a:spcPts val="0"/>
              </a:spcBef>
              <a:defRPr sz="4042">
                <a:solidFill>
                  <a:srgbClr val="5E5E5E"/>
                </a:solidFill>
              </a:defRPr>
            </a:pPr>
            <a:r>
              <a:t>Encapsulate “whole machines” instead of just apps / environments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Docker setup"/>
          <p:cNvSpPr txBox="1"/>
          <p:nvPr>
            <p:ph type="title"/>
          </p:nvPr>
        </p:nvSpPr>
        <p:spPr>
          <a:xfrm>
            <a:off x="926576" y="711854"/>
            <a:ext cx="21971001" cy="1433164"/>
          </a:xfrm>
          <a:prstGeom prst="rect">
            <a:avLst/>
          </a:prstGeom>
        </p:spPr>
        <p:txBody>
          <a:bodyPr/>
          <a:lstStyle/>
          <a:p>
            <a:pPr/>
            <a:r>
              <a:t>Docker setup</a:t>
            </a:r>
          </a:p>
        </p:txBody>
      </p:sp>
      <p:sp>
        <p:nvSpPr>
          <p:cNvPr id="368" name="Computer"/>
          <p:cNvSpPr/>
          <p:nvPr/>
        </p:nvSpPr>
        <p:spPr>
          <a:xfrm>
            <a:off x="1333245" y="3073260"/>
            <a:ext cx="4178753" cy="3372179"/>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9" name="Computer"/>
          <p:cNvSpPr/>
          <p:nvPr/>
        </p:nvSpPr>
        <p:spPr>
          <a:xfrm>
            <a:off x="9822700" y="3073260"/>
            <a:ext cx="4178753" cy="3372179"/>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0" name="Computer"/>
          <p:cNvSpPr/>
          <p:nvPr/>
        </p:nvSpPr>
        <p:spPr>
          <a:xfrm>
            <a:off x="18312155" y="3073260"/>
            <a:ext cx="4178753" cy="3372179"/>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1" name="Mac OS"/>
          <p:cNvSpPr txBox="1"/>
          <p:nvPr/>
        </p:nvSpPr>
        <p:spPr>
          <a:xfrm>
            <a:off x="2258742" y="4021668"/>
            <a:ext cx="232775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Mac OS</a:t>
            </a:r>
          </a:p>
        </p:txBody>
      </p:sp>
      <p:sp>
        <p:nvSpPr>
          <p:cNvPr id="372" name="Windows"/>
          <p:cNvSpPr txBox="1"/>
          <p:nvPr/>
        </p:nvSpPr>
        <p:spPr>
          <a:xfrm>
            <a:off x="10257042" y="4021668"/>
            <a:ext cx="263133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Windows</a:t>
            </a:r>
          </a:p>
        </p:txBody>
      </p:sp>
      <p:sp>
        <p:nvSpPr>
          <p:cNvPr id="373" name="Linux"/>
          <p:cNvSpPr txBox="1"/>
          <p:nvPr/>
        </p:nvSpPr>
        <p:spPr>
          <a:xfrm>
            <a:off x="19582142" y="4021668"/>
            <a:ext cx="158221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Linux</a:t>
            </a:r>
          </a:p>
        </p:txBody>
      </p:sp>
      <p:sp>
        <p:nvSpPr>
          <p:cNvPr id="374" name="Line"/>
          <p:cNvSpPr/>
          <p:nvPr/>
        </p:nvSpPr>
        <p:spPr>
          <a:xfrm flipH="1">
            <a:off x="3422621" y="6975137"/>
            <a:ext cx="1" cy="2069061"/>
          </a:xfrm>
          <a:prstGeom prst="line">
            <a:avLst/>
          </a:prstGeom>
          <a:ln w="76200">
            <a:solidFill>
              <a:srgbClr val="000000"/>
            </a:solidFill>
            <a:miter lim="400000"/>
            <a:tailEnd type="triangle"/>
          </a:ln>
        </p:spPr>
        <p:txBody>
          <a:bodyPr lIns="50800" tIns="50800" rIns="50800" bIns="50800" anchor="ctr"/>
          <a:lstStyle/>
          <a:p>
            <a:pPr/>
          </a:p>
        </p:txBody>
      </p:sp>
      <p:sp>
        <p:nvSpPr>
          <p:cNvPr id="375" name="Requirements met ? Yes"/>
          <p:cNvSpPr txBox="1"/>
          <p:nvPr/>
        </p:nvSpPr>
        <p:spPr>
          <a:xfrm>
            <a:off x="1099245" y="9041179"/>
            <a:ext cx="13124138"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Requirements met ? Yes</a:t>
            </a:r>
          </a:p>
        </p:txBody>
      </p:sp>
      <p:sp>
        <p:nvSpPr>
          <p:cNvPr id="376" name="Line"/>
          <p:cNvSpPr/>
          <p:nvPr/>
        </p:nvSpPr>
        <p:spPr>
          <a:xfrm flipH="1">
            <a:off x="3422621" y="10299080"/>
            <a:ext cx="1" cy="2069061"/>
          </a:xfrm>
          <a:prstGeom prst="line">
            <a:avLst/>
          </a:prstGeom>
          <a:ln w="76200">
            <a:solidFill>
              <a:srgbClr val="000000"/>
            </a:solidFill>
            <a:miter lim="400000"/>
            <a:tailEnd type="triangle"/>
          </a:ln>
        </p:spPr>
        <p:txBody>
          <a:bodyPr lIns="50800" tIns="50800" rIns="50800" bIns="50800" anchor="ctr"/>
          <a:lstStyle/>
          <a:p>
            <a:pPr/>
          </a:p>
        </p:txBody>
      </p:sp>
      <p:sp>
        <p:nvSpPr>
          <p:cNvPr id="377" name="Install Docker Desktop"/>
          <p:cNvSpPr txBox="1"/>
          <p:nvPr/>
        </p:nvSpPr>
        <p:spPr>
          <a:xfrm>
            <a:off x="1324820" y="12445352"/>
            <a:ext cx="12196199"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Install Docker Desktop</a:t>
            </a:r>
          </a:p>
        </p:txBody>
      </p:sp>
      <p:sp>
        <p:nvSpPr>
          <p:cNvPr id="378" name="Line"/>
          <p:cNvSpPr/>
          <p:nvPr/>
        </p:nvSpPr>
        <p:spPr>
          <a:xfrm>
            <a:off x="11905978" y="7017296"/>
            <a:ext cx="1" cy="2069061"/>
          </a:xfrm>
          <a:prstGeom prst="line">
            <a:avLst/>
          </a:prstGeom>
          <a:ln w="76200">
            <a:solidFill>
              <a:srgbClr val="000000"/>
            </a:solidFill>
            <a:miter lim="400000"/>
            <a:tailEnd type="triangle"/>
          </a:ln>
        </p:spPr>
        <p:txBody>
          <a:bodyPr lIns="50800" tIns="50800" rIns="50800" bIns="50800" anchor="ctr"/>
          <a:lstStyle/>
          <a:p>
            <a:pPr/>
          </a:p>
        </p:txBody>
      </p:sp>
      <p:sp>
        <p:nvSpPr>
          <p:cNvPr id="379" name="Line"/>
          <p:cNvSpPr/>
          <p:nvPr/>
        </p:nvSpPr>
        <p:spPr>
          <a:xfrm>
            <a:off x="11905978" y="10341239"/>
            <a:ext cx="1" cy="2069061"/>
          </a:xfrm>
          <a:prstGeom prst="line">
            <a:avLst/>
          </a:prstGeom>
          <a:ln w="76200">
            <a:solidFill>
              <a:srgbClr val="000000"/>
            </a:solidFill>
            <a:miter lim="400000"/>
            <a:tailEnd type="triangle"/>
          </a:ln>
        </p:spPr>
        <p:txBody>
          <a:bodyPr lIns="50800" tIns="50800" rIns="50800" bIns="50800" anchor="ctr"/>
          <a:lstStyle/>
          <a:p>
            <a:pPr/>
          </a:p>
        </p:txBody>
      </p:sp>
      <p:sp>
        <p:nvSpPr>
          <p:cNvPr id="380" name="Install Docker Toolbox (if req not met)"/>
          <p:cNvSpPr txBox="1"/>
          <p:nvPr/>
        </p:nvSpPr>
        <p:spPr>
          <a:xfrm>
            <a:off x="12013565" y="424288"/>
            <a:ext cx="1070183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defRPr b="1"/>
            </a:pPr>
            <a:r>
              <a:t>Install Docker Toolbox </a:t>
            </a:r>
            <a:r>
              <a:rPr b="0"/>
              <a:t>(if req not met)</a:t>
            </a:r>
          </a:p>
        </p:txBody>
      </p:sp>
      <p:sp>
        <p:nvSpPr>
          <p:cNvPr id="381" name="Line"/>
          <p:cNvSpPr/>
          <p:nvPr/>
        </p:nvSpPr>
        <p:spPr>
          <a:xfrm>
            <a:off x="20373250" y="6975137"/>
            <a:ext cx="1" cy="2069061"/>
          </a:xfrm>
          <a:prstGeom prst="line">
            <a:avLst/>
          </a:prstGeom>
          <a:ln w="76200">
            <a:solidFill>
              <a:srgbClr val="000000"/>
            </a:solidFill>
            <a:miter lim="400000"/>
            <a:tailEnd type="triangle"/>
          </a:ln>
        </p:spPr>
        <p:txBody>
          <a:bodyPr lIns="50800" tIns="50800" rIns="50800" bIns="50800" anchor="ctr"/>
          <a:lstStyle/>
          <a:p>
            <a:pPr/>
          </a:p>
        </p:txBody>
      </p:sp>
      <p:sp>
        <p:nvSpPr>
          <p:cNvPr id="382" name="Install Docker Engine…"/>
          <p:cNvSpPr txBox="1"/>
          <p:nvPr/>
        </p:nvSpPr>
        <p:spPr>
          <a:xfrm>
            <a:off x="17358016" y="9117550"/>
            <a:ext cx="6030469" cy="20331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r>
              <a:t>Install Docker Engine </a:t>
            </a:r>
          </a:p>
          <a:p>
            <a:pPr algn="ctr"/>
            <a:r>
              <a:t>on Linux</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Docker Playground"/>
          <p:cNvSpPr txBox="1"/>
          <p:nvPr>
            <p:ph type="title"/>
          </p:nvPr>
        </p:nvSpPr>
        <p:spPr>
          <a:xfrm>
            <a:off x="926576" y="711854"/>
            <a:ext cx="21971001" cy="1433164"/>
          </a:xfrm>
          <a:prstGeom prst="rect">
            <a:avLst/>
          </a:prstGeom>
        </p:spPr>
        <p:txBody>
          <a:bodyPr/>
          <a:lstStyle/>
          <a:p>
            <a:pPr/>
            <a:r>
              <a:t>Docker Playground</a:t>
            </a:r>
          </a:p>
        </p:txBody>
      </p:sp>
      <p:sp>
        <p:nvSpPr>
          <p:cNvPr id="385" name="Computer"/>
          <p:cNvSpPr/>
          <p:nvPr/>
        </p:nvSpPr>
        <p:spPr>
          <a:xfrm>
            <a:off x="1333245" y="3073260"/>
            <a:ext cx="4178753" cy="3372179"/>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86" name="OS"/>
          <p:cNvSpPr txBox="1"/>
          <p:nvPr/>
        </p:nvSpPr>
        <p:spPr>
          <a:xfrm>
            <a:off x="2936313" y="4021668"/>
            <a:ext cx="97261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OS</a:t>
            </a:r>
          </a:p>
        </p:txBody>
      </p:sp>
      <p:sp>
        <p:nvSpPr>
          <p:cNvPr id="387" name="If you cant install docker on your system, you can also look into this online playground"/>
          <p:cNvSpPr txBox="1"/>
          <p:nvPr/>
        </p:nvSpPr>
        <p:spPr>
          <a:xfrm>
            <a:off x="6387014" y="3695060"/>
            <a:ext cx="17115776"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If you cant install docker on your system, you can also look into this online playground</a:t>
            </a:r>
          </a:p>
        </p:txBody>
      </p:sp>
      <p:sp>
        <p:nvSpPr>
          <p:cNvPr id="388" name="https://labs.play-with-docker.com/"/>
          <p:cNvSpPr txBox="1"/>
          <p:nvPr/>
        </p:nvSpPr>
        <p:spPr>
          <a:xfrm>
            <a:off x="6293673" y="5939082"/>
            <a:ext cx="13503532"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0"/>
              </a:spcBef>
              <a:defRPr sz="5100" u="sng">
                <a:solidFill>
                  <a:srgbClr val="401B9C"/>
                </a:solidFill>
                <a:latin typeface="Helvetica"/>
                <a:ea typeface="Helvetica"/>
                <a:cs typeface="Helvetica"/>
                <a:sym typeface="Helvetica"/>
                <a:hlinkClick r:id="rId2" invalidUrl="" action="" tgtFrame="" tooltip="" history="1" highlightClick="0" endSnd="0"/>
              </a:defRPr>
            </a:lvl1pPr>
          </a:lstStyle>
          <a:p>
            <a:pPr/>
            <a:r>
              <a:rPr>
                <a:hlinkClick r:id="rId2" invalidUrl="" action="" tgtFrame="" tooltip="" history="1" highlightClick="0" endSnd="0"/>
              </a:rPr>
              <a:t>https://labs.play-with-docker.com/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Docker Tools &amp; Building Blocks"/>
          <p:cNvSpPr txBox="1"/>
          <p:nvPr>
            <p:ph type="title"/>
          </p:nvPr>
        </p:nvSpPr>
        <p:spPr>
          <a:xfrm>
            <a:off x="926576" y="711854"/>
            <a:ext cx="21971001" cy="1433164"/>
          </a:xfrm>
          <a:prstGeom prst="rect">
            <a:avLst/>
          </a:prstGeom>
        </p:spPr>
        <p:txBody>
          <a:bodyPr/>
          <a:lstStyle/>
          <a:p>
            <a:pPr/>
            <a:r>
              <a:t>Docker Tools &amp; Building Blocks</a:t>
            </a:r>
          </a:p>
        </p:txBody>
      </p:sp>
      <p:sp>
        <p:nvSpPr>
          <p:cNvPr id="391" name="Gear"/>
          <p:cNvSpPr/>
          <p:nvPr/>
        </p:nvSpPr>
        <p:spPr>
          <a:xfrm>
            <a:off x="1285236" y="5376591"/>
            <a:ext cx="2975734" cy="296281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2" name="Gear"/>
          <p:cNvSpPr/>
          <p:nvPr/>
        </p:nvSpPr>
        <p:spPr>
          <a:xfrm>
            <a:off x="3424741" y="3907934"/>
            <a:ext cx="2041749" cy="2032886"/>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3" name="Computer"/>
          <p:cNvSpPr/>
          <p:nvPr/>
        </p:nvSpPr>
        <p:spPr>
          <a:xfrm>
            <a:off x="7566625" y="4985773"/>
            <a:ext cx="3860453" cy="3115317"/>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4" name="Tyre"/>
          <p:cNvSpPr/>
          <p:nvPr/>
        </p:nvSpPr>
        <p:spPr>
          <a:xfrm>
            <a:off x="12687868" y="4023259"/>
            <a:ext cx="5045867" cy="50403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0" y="0"/>
                </a:moveTo>
                <a:cubicBezTo>
                  <a:pt x="9422" y="27"/>
                  <a:pt x="8359" y="221"/>
                  <a:pt x="7359" y="556"/>
                </a:cubicBezTo>
                <a:lnTo>
                  <a:pt x="7775" y="1697"/>
                </a:lnTo>
                <a:cubicBezTo>
                  <a:pt x="7823" y="1838"/>
                  <a:pt x="7753" y="1995"/>
                  <a:pt x="7613" y="2043"/>
                </a:cubicBezTo>
                <a:cubicBezTo>
                  <a:pt x="7472" y="2092"/>
                  <a:pt x="7315" y="2022"/>
                  <a:pt x="7266" y="1881"/>
                </a:cubicBezTo>
                <a:lnTo>
                  <a:pt x="6851" y="735"/>
                </a:lnTo>
                <a:cubicBezTo>
                  <a:pt x="5841" y="1135"/>
                  <a:pt x="4901" y="1681"/>
                  <a:pt x="4064" y="2346"/>
                </a:cubicBezTo>
                <a:lnTo>
                  <a:pt x="4842" y="3277"/>
                </a:lnTo>
                <a:cubicBezTo>
                  <a:pt x="4939" y="3391"/>
                  <a:pt x="4922" y="3564"/>
                  <a:pt x="4808" y="3656"/>
                </a:cubicBezTo>
                <a:cubicBezTo>
                  <a:pt x="4695" y="3748"/>
                  <a:pt x="4522" y="3737"/>
                  <a:pt x="4430" y="3624"/>
                </a:cubicBezTo>
                <a:lnTo>
                  <a:pt x="3653" y="2692"/>
                </a:lnTo>
                <a:cubicBezTo>
                  <a:pt x="2848" y="3406"/>
                  <a:pt x="2145" y="4239"/>
                  <a:pt x="1584" y="5158"/>
                </a:cubicBezTo>
                <a:lnTo>
                  <a:pt x="2637" y="5765"/>
                </a:lnTo>
                <a:cubicBezTo>
                  <a:pt x="2767" y="5841"/>
                  <a:pt x="2811" y="6002"/>
                  <a:pt x="2735" y="6132"/>
                </a:cubicBezTo>
                <a:cubicBezTo>
                  <a:pt x="2659" y="6262"/>
                  <a:pt x="2497" y="6306"/>
                  <a:pt x="2367" y="6230"/>
                </a:cubicBezTo>
                <a:lnTo>
                  <a:pt x="1313" y="5625"/>
                </a:lnTo>
                <a:cubicBezTo>
                  <a:pt x="806" y="6560"/>
                  <a:pt x="427" y="7577"/>
                  <a:pt x="211" y="8654"/>
                </a:cubicBezTo>
                <a:lnTo>
                  <a:pt x="1405" y="8863"/>
                </a:lnTo>
                <a:cubicBezTo>
                  <a:pt x="1551" y="8890"/>
                  <a:pt x="1649" y="9031"/>
                  <a:pt x="1628" y="9177"/>
                </a:cubicBezTo>
                <a:cubicBezTo>
                  <a:pt x="1606" y="9323"/>
                  <a:pt x="1459" y="9421"/>
                  <a:pt x="1313" y="9399"/>
                </a:cubicBezTo>
                <a:lnTo>
                  <a:pt x="120" y="9188"/>
                </a:lnTo>
                <a:cubicBezTo>
                  <a:pt x="39" y="9712"/>
                  <a:pt x="0" y="10254"/>
                  <a:pt x="0" y="10800"/>
                </a:cubicBezTo>
                <a:cubicBezTo>
                  <a:pt x="0" y="11346"/>
                  <a:pt x="44" y="11888"/>
                  <a:pt x="120" y="12412"/>
                </a:cubicBezTo>
                <a:lnTo>
                  <a:pt x="1313" y="12201"/>
                </a:lnTo>
                <a:cubicBezTo>
                  <a:pt x="1459" y="12174"/>
                  <a:pt x="1601" y="12271"/>
                  <a:pt x="1628" y="12423"/>
                </a:cubicBezTo>
                <a:cubicBezTo>
                  <a:pt x="1655" y="12574"/>
                  <a:pt x="1556" y="12710"/>
                  <a:pt x="1405" y="12737"/>
                </a:cubicBezTo>
                <a:lnTo>
                  <a:pt x="211" y="12946"/>
                </a:lnTo>
                <a:cubicBezTo>
                  <a:pt x="427" y="14023"/>
                  <a:pt x="806" y="15040"/>
                  <a:pt x="1313" y="15975"/>
                </a:cubicBezTo>
                <a:lnTo>
                  <a:pt x="2367" y="15370"/>
                </a:lnTo>
                <a:cubicBezTo>
                  <a:pt x="2497" y="15294"/>
                  <a:pt x="2659" y="15338"/>
                  <a:pt x="2735" y="15468"/>
                </a:cubicBezTo>
                <a:cubicBezTo>
                  <a:pt x="2811" y="15598"/>
                  <a:pt x="2767" y="15759"/>
                  <a:pt x="2637" y="15835"/>
                </a:cubicBezTo>
                <a:lnTo>
                  <a:pt x="1584" y="16442"/>
                </a:lnTo>
                <a:cubicBezTo>
                  <a:pt x="2151" y="17367"/>
                  <a:pt x="2848" y="18194"/>
                  <a:pt x="3653" y="18908"/>
                </a:cubicBezTo>
                <a:lnTo>
                  <a:pt x="4430" y="17976"/>
                </a:lnTo>
                <a:cubicBezTo>
                  <a:pt x="4527" y="17863"/>
                  <a:pt x="4695" y="17847"/>
                  <a:pt x="4808" y="17944"/>
                </a:cubicBezTo>
                <a:cubicBezTo>
                  <a:pt x="4922" y="18042"/>
                  <a:pt x="4939" y="18209"/>
                  <a:pt x="4842" y="18323"/>
                </a:cubicBezTo>
                <a:lnTo>
                  <a:pt x="4064" y="19254"/>
                </a:lnTo>
                <a:cubicBezTo>
                  <a:pt x="4901" y="19925"/>
                  <a:pt x="5835" y="20470"/>
                  <a:pt x="6851" y="20865"/>
                </a:cubicBezTo>
                <a:lnTo>
                  <a:pt x="7266" y="19719"/>
                </a:lnTo>
                <a:cubicBezTo>
                  <a:pt x="7315" y="19578"/>
                  <a:pt x="7472" y="19508"/>
                  <a:pt x="7613" y="19557"/>
                </a:cubicBezTo>
                <a:cubicBezTo>
                  <a:pt x="7753" y="19605"/>
                  <a:pt x="7823" y="19762"/>
                  <a:pt x="7775" y="19903"/>
                </a:cubicBezTo>
                <a:lnTo>
                  <a:pt x="7359" y="21044"/>
                </a:lnTo>
                <a:cubicBezTo>
                  <a:pt x="8359" y="21379"/>
                  <a:pt x="9422" y="21573"/>
                  <a:pt x="10530" y="21600"/>
                </a:cubicBezTo>
                <a:lnTo>
                  <a:pt x="10530" y="20383"/>
                </a:lnTo>
                <a:cubicBezTo>
                  <a:pt x="10530" y="20232"/>
                  <a:pt x="10649" y="20113"/>
                  <a:pt x="10800" y="20113"/>
                </a:cubicBezTo>
                <a:cubicBezTo>
                  <a:pt x="10951" y="20113"/>
                  <a:pt x="11070" y="20232"/>
                  <a:pt x="11070" y="20383"/>
                </a:cubicBezTo>
                <a:lnTo>
                  <a:pt x="11070" y="21600"/>
                </a:lnTo>
                <a:cubicBezTo>
                  <a:pt x="12178" y="21573"/>
                  <a:pt x="13243" y="21379"/>
                  <a:pt x="14242" y="21044"/>
                </a:cubicBezTo>
                <a:lnTo>
                  <a:pt x="13825" y="19903"/>
                </a:lnTo>
                <a:cubicBezTo>
                  <a:pt x="13777" y="19762"/>
                  <a:pt x="13847" y="19605"/>
                  <a:pt x="13987" y="19557"/>
                </a:cubicBezTo>
                <a:cubicBezTo>
                  <a:pt x="14128" y="19508"/>
                  <a:pt x="14285" y="19578"/>
                  <a:pt x="14334" y="19719"/>
                </a:cubicBezTo>
                <a:lnTo>
                  <a:pt x="14749" y="20865"/>
                </a:lnTo>
                <a:cubicBezTo>
                  <a:pt x="15759" y="20465"/>
                  <a:pt x="16701" y="19919"/>
                  <a:pt x="17538" y="19254"/>
                </a:cubicBezTo>
                <a:lnTo>
                  <a:pt x="16760" y="18323"/>
                </a:lnTo>
                <a:cubicBezTo>
                  <a:pt x="16662" y="18209"/>
                  <a:pt x="16678" y="18036"/>
                  <a:pt x="16792" y="17944"/>
                </a:cubicBezTo>
                <a:cubicBezTo>
                  <a:pt x="16905" y="17847"/>
                  <a:pt x="17078" y="17863"/>
                  <a:pt x="17170" y="17976"/>
                </a:cubicBezTo>
                <a:lnTo>
                  <a:pt x="17948" y="18908"/>
                </a:lnTo>
                <a:cubicBezTo>
                  <a:pt x="18753" y="18194"/>
                  <a:pt x="19455" y="17361"/>
                  <a:pt x="20016" y="16442"/>
                </a:cubicBezTo>
                <a:lnTo>
                  <a:pt x="18963" y="15835"/>
                </a:lnTo>
                <a:cubicBezTo>
                  <a:pt x="18833" y="15759"/>
                  <a:pt x="18791" y="15598"/>
                  <a:pt x="18867" y="15468"/>
                </a:cubicBezTo>
                <a:cubicBezTo>
                  <a:pt x="18942" y="15338"/>
                  <a:pt x="19103" y="15294"/>
                  <a:pt x="19233" y="15370"/>
                </a:cubicBezTo>
                <a:lnTo>
                  <a:pt x="20287" y="15975"/>
                </a:lnTo>
                <a:cubicBezTo>
                  <a:pt x="20794" y="15040"/>
                  <a:pt x="21173" y="14023"/>
                  <a:pt x="21389" y="12946"/>
                </a:cubicBezTo>
                <a:lnTo>
                  <a:pt x="20195" y="12737"/>
                </a:lnTo>
                <a:cubicBezTo>
                  <a:pt x="20049" y="12710"/>
                  <a:pt x="19953" y="12569"/>
                  <a:pt x="19974" y="12423"/>
                </a:cubicBezTo>
                <a:cubicBezTo>
                  <a:pt x="19996" y="12277"/>
                  <a:pt x="20135" y="12174"/>
                  <a:pt x="20287" y="12201"/>
                </a:cubicBezTo>
                <a:lnTo>
                  <a:pt x="21482" y="12412"/>
                </a:lnTo>
                <a:cubicBezTo>
                  <a:pt x="21563" y="11888"/>
                  <a:pt x="21600" y="11346"/>
                  <a:pt x="21600" y="10800"/>
                </a:cubicBezTo>
                <a:cubicBezTo>
                  <a:pt x="21600" y="10254"/>
                  <a:pt x="21557" y="9712"/>
                  <a:pt x="21482" y="9188"/>
                </a:cubicBezTo>
                <a:lnTo>
                  <a:pt x="20287" y="9399"/>
                </a:lnTo>
                <a:cubicBezTo>
                  <a:pt x="20141" y="9426"/>
                  <a:pt x="20001" y="9329"/>
                  <a:pt x="19974" y="9177"/>
                </a:cubicBezTo>
                <a:cubicBezTo>
                  <a:pt x="19947" y="9026"/>
                  <a:pt x="20044" y="8890"/>
                  <a:pt x="20195" y="8863"/>
                </a:cubicBezTo>
                <a:lnTo>
                  <a:pt x="21389" y="8654"/>
                </a:lnTo>
                <a:cubicBezTo>
                  <a:pt x="21173" y="7577"/>
                  <a:pt x="20794" y="6560"/>
                  <a:pt x="20287" y="5625"/>
                </a:cubicBezTo>
                <a:lnTo>
                  <a:pt x="19233" y="6230"/>
                </a:lnTo>
                <a:cubicBezTo>
                  <a:pt x="19103" y="6306"/>
                  <a:pt x="18942" y="6262"/>
                  <a:pt x="18867" y="6132"/>
                </a:cubicBezTo>
                <a:cubicBezTo>
                  <a:pt x="18791" y="6002"/>
                  <a:pt x="18833" y="5841"/>
                  <a:pt x="18963" y="5765"/>
                </a:cubicBezTo>
                <a:lnTo>
                  <a:pt x="20016" y="5158"/>
                </a:lnTo>
                <a:cubicBezTo>
                  <a:pt x="19449" y="4233"/>
                  <a:pt x="18753" y="3406"/>
                  <a:pt x="17948" y="2692"/>
                </a:cubicBezTo>
                <a:lnTo>
                  <a:pt x="17170" y="3624"/>
                </a:lnTo>
                <a:cubicBezTo>
                  <a:pt x="17073" y="3737"/>
                  <a:pt x="16905" y="3753"/>
                  <a:pt x="16792" y="3656"/>
                </a:cubicBezTo>
                <a:cubicBezTo>
                  <a:pt x="16678" y="3558"/>
                  <a:pt x="16662" y="3391"/>
                  <a:pt x="16760" y="3277"/>
                </a:cubicBezTo>
                <a:lnTo>
                  <a:pt x="17538" y="2346"/>
                </a:lnTo>
                <a:cubicBezTo>
                  <a:pt x="16701" y="1675"/>
                  <a:pt x="15765" y="1130"/>
                  <a:pt x="14749" y="735"/>
                </a:cubicBezTo>
                <a:lnTo>
                  <a:pt x="14334" y="1881"/>
                </a:lnTo>
                <a:cubicBezTo>
                  <a:pt x="14285" y="2022"/>
                  <a:pt x="14128" y="2092"/>
                  <a:pt x="13987" y="2043"/>
                </a:cubicBezTo>
                <a:cubicBezTo>
                  <a:pt x="13847" y="1995"/>
                  <a:pt x="13777" y="1838"/>
                  <a:pt x="13825" y="1697"/>
                </a:cubicBezTo>
                <a:lnTo>
                  <a:pt x="14242" y="556"/>
                </a:lnTo>
                <a:cubicBezTo>
                  <a:pt x="13243" y="221"/>
                  <a:pt x="12178" y="27"/>
                  <a:pt x="11070" y="0"/>
                </a:cubicBezTo>
                <a:lnTo>
                  <a:pt x="11070" y="1217"/>
                </a:lnTo>
                <a:cubicBezTo>
                  <a:pt x="11070" y="1368"/>
                  <a:pt x="10951" y="1487"/>
                  <a:pt x="10800" y="1487"/>
                </a:cubicBezTo>
                <a:cubicBezTo>
                  <a:pt x="10649" y="1487"/>
                  <a:pt x="10530" y="1368"/>
                  <a:pt x="10530" y="1217"/>
                </a:cubicBezTo>
                <a:lnTo>
                  <a:pt x="10530" y="0"/>
                </a:lnTo>
                <a:close/>
                <a:moveTo>
                  <a:pt x="10795" y="5121"/>
                </a:moveTo>
                <a:cubicBezTo>
                  <a:pt x="13928" y="5121"/>
                  <a:pt x="16468" y="7663"/>
                  <a:pt x="16468" y="10800"/>
                </a:cubicBezTo>
                <a:cubicBezTo>
                  <a:pt x="16468" y="13937"/>
                  <a:pt x="13928" y="16479"/>
                  <a:pt x="10795" y="16479"/>
                </a:cubicBezTo>
                <a:cubicBezTo>
                  <a:pt x="7661" y="16479"/>
                  <a:pt x="5122" y="13937"/>
                  <a:pt x="5122" y="10800"/>
                </a:cubicBezTo>
                <a:cubicBezTo>
                  <a:pt x="5122" y="7663"/>
                  <a:pt x="7661" y="5121"/>
                  <a:pt x="10795" y="5121"/>
                </a:cubicBezTo>
                <a:close/>
                <a:moveTo>
                  <a:pt x="10795" y="5787"/>
                </a:moveTo>
                <a:cubicBezTo>
                  <a:pt x="10001" y="5787"/>
                  <a:pt x="9255" y="5970"/>
                  <a:pt x="8590" y="6294"/>
                </a:cubicBezTo>
                <a:lnTo>
                  <a:pt x="10245" y="8280"/>
                </a:lnTo>
                <a:cubicBezTo>
                  <a:pt x="10536" y="8621"/>
                  <a:pt x="11065" y="8621"/>
                  <a:pt x="11357" y="8275"/>
                </a:cubicBezTo>
                <a:lnTo>
                  <a:pt x="13005" y="6294"/>
                </a:lnTo>
                <a:cubicBezTo>
                  <a:pt x="12340" y="5964"/>
                  <a:pt x="11589" y="5787"/>
                  <a:pt x="10795" y="5787"/>
                </a:cubicBezTo>
                <a:close/>
                <a:moveTo>
                  <a:pt x="7138" y="7366"/>
                </a:moveTo>
                <a:cubicBezTo>
                  <a:pt x="6630" y="7906"/>
                  <a:pt x="6235" y="8572"/>
                  <a:pt x="5997" y="9330"/>
                </a:cubicBezTo>
                <a:cubicBezTo>
                  <a:pt x="5765" y="10087"/>
                  <a:pt x="5716" y="10854"/>
                  <a:pt x="5835" y="11589"/>
                </a:cubicBezTo>
                <a:lnTo>
                  <a:pt x="8219" y="10589"/>
                </a:lnTo>
                <a:cubicBezTo>
                  <a:pt x="8629" y="10416"/>
                  <a:pt x="8786" y="9908"/>
                  <a:pt x="8543" y="9529"/>
                </a:cubicBezTo>
                <a:lnTo>
                  <a:pt x="7138" y="7366"/>
                </a:lnTo>
                <a:close/>
                <a:moveTo>
                  <a:pt x="14464" y="7371"/>
                </a:moveTo>
                <a:lnTo>
                  <a:pt x="13054" y="9529"/>
                </a:lnTo>
                <a:cubicBezTo>
                  <a:pt x="12805" y="9908"/>
                  <a:pt x="12962" y="10415"/>
                  <a:pt x="13383" y="10594"/>
                </a:cubicBezTo>
                <a:lnTo>
                  <a:pt x="15765" y="11594"/>
                </a:lnTo>
                <a:cubicBezTo>
                  <a:pt x="15879" y="10859"/>
                  <a:pt x="15835" y="10092"/>
                  <a:pt x="15603" y="9335"/>
                </a:cubicBezTo>
                <a:cubicBezTo>
                  <a:pt x="15371" y="8577"/>
                  <a:pt x="14971" y="7912"/>
                  <a:pt x="14464" y="7371"/>
                </a:cubicBezTo>
                <a:close/>
                <a:moveTo>
                  <a:pt x="10795" y="9588"/>
                </a:moveTo>
                <a:cubicBezTo>
                  <a:pt x="10485" y="9588"/>
                  <a:pt x="10175" y="9707"/>
                  <a:pt x="9939" y="9943"/>
                </a:cubicBezTo>
                <a:cubicBezTo>
                  <a:pt x="9466" y="10416"/>
                  <a:pt x="9466" y="11184"/>
                  <a:pt x="9939" y="11657"/>
                </a:cubicBezTo>
                <a:cubicBezTo>
                  <a:pt x="10412" y="12130"/>
                  <a:pt x="11178" y="12130"/>
                  <a:pt x="11651" y="11657"/>
                </a:cubicBezTo>
                <a:cubicBezTo>
                  <a:pt x="12123" y="11184"/>
                  <a:pt x="12123" y="10416"/>
                  <a:pt x="11651" y="9943"/>
                </a:cubicBezTo>
                <a:cubicBezTo>
                  <a:pt x="11415" y="9707"/>
                  <a:pt x="11105" y="9588"/>
                  <a:pt x="10795" y="9588"/>
                </a:cubicBezTo>
                <a:close/>
                <a:moveTo>
                  <a:pt x="8985" y="12470"/>
                </a:moveTo>
                <a:cubicBezTo>
                  <a:pt x="8931" y="12470"/>
                  <a:pt x="8878" y="12475"/>
                  <a:pt x="8823" y="12487"/>
                </a:cubicBezTo>
                <a:lnTo>
                  <a:pt x="6311" y="13072"/>
                </a:lnTo>
                <a:cubicBezTo>
                  <a:pt x="6646" y="13737"/>
                  <a:pt x="7132" y="14336"/>
                  <a:pt x="7764" y="14812"/>
                </a:cubicBezTo>
                <a:cubicBezTo>
                  <a:pt x="8397" y="15294"/>
                  <a:pt x="9104" y="15598"/>
                  <a:pt x="9828" y="15744"/>
                </a:cubicBezTo>
                <a:lnTo>
                  <a:pt x="9709" y="13163"/>
                </a:lnTo>
                <a:cubicBezTo>
                  <a:pt x="9690" y="12765"/>
                  <a:pt x="9360" y="12472"/>
                  <a:pt x="8985" y="12470"/>
                </a:cubicBezTo>
                <a:close/>
                <a:moveTo>
                  <a:pt x="12610" y="12473"/>
                </a:moveTo>
                <a:cubicBezTo>
                  <a:pt x="12235" y="12472"/>
                  <a:pt x="11904" y="12765"/>
                  <a:pt x="11886" y="13163"/>
                </a:cubicBezTo>
                <a:lnTo>
                  <a:pt x="11767" y="15744"/>
                </a:lnTo>
                <a:cubicBezTo>
                  <a:pt x="12497" y="15603"/>
                  <a:pt x="13204" y="15294"/>
                  <a:pt x="13830" y="14812"/>
                </a:cubicBezTo>
                <a:cubicBezTo>
                  <a:pt x="14463" y="14331"/>
                  <a:pt x="14949" y="13731"/>
                  <a:pt x="15284" y="13072"/>
                </a:cubicBezTo>
                <a:lnTo>
                  <a:pt x="12772" y="12494"/>
                </a:lnTo>
                <a:cubicBezTo>
                  <a:pt x="12717" y="12481"/>
                  <a:pt x="12663" y="12473"/>
                  <a:pt x="12610" y="12473"/>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5" name="Jigsaw Piece"/>
          <p:cNvSpPr/>
          <p:nvPr/>
        </p:nvSpPr>
        <p:spPr>
          <a:xfrm>
            <a:off x="18994525" y="5050020"/>
            <a:ext cx="3603012" cy="3615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9" y="0"/>
                </a:moveTo>
                <a:cubicBezTo>
                  <a:pt x="251" y="0"/>
                  <a:pt x="0" y="250"/>
                  <a:pt x="0" y="557"/>
                </a:cubicBezTo>
                <a:lnTo>
                  <a:pt x="0" y="15411"/>
                </a:lnTo>
                <a:cubicBezTo>
                  <a:pt x="0" y="15717"/>
                  <a:pt x="251" y="15967"/>
                  <a:pt x="559" y="15967"/>
                </a:cubicBezTo>
                <a:lnTo>
                  <a:pt x="5699" y="15967"/>
                </a:lnTo>
                <a:cubicBezTo>
                  <a:pt x="6442" y="16247"/>
                  <a:pt x="6547" y="16971"/>
                  <a:pt x="6547" y="16971"/>
                </a:cubicBezTo>
                <a:cubicBezTo>
                  <a:pt x="6592" y="17343"/>
                  <a:pt x="6223" y="17890"/>
                  <a:pt x="6075" y="18092"/>
                </a:cubicBezTo>
                <a:cubicBezTo>
                  <a:pt x="5749" y="18463"/>
                  <a:pt x="5552" y="18940"/>
                  <a:pt x="5552" y="19460"/>
                </a:cubicBezTo>
                <a:cubicBezTo>
                  <a:pt x="5552" y="20642"/>
                  <a:pt x="6569" y="21600"/>
                  <a:pt x="7823" y="21600"/>
                </a:cubicBezTo>
                <a:cubicBezTo>
                  <a:pt x="9077" y="21600"/>
                  <a:pt x="10095" y="20642"/>
                  <a:pt x="10095" y="19460"/>
                </a:cubicBezTo>
                <a:cubicBezTo>
                  <a:pt x="10095" y="18976"/>
                  <a:pt x="9923" y="18530"/>
                  <a:pt x="9636" y="18172"/>
                </a:cubicBezTo>
                <a:lnTo>
                  <a:pt x="9634" y="18170"/>
                </a:lnTo>
                <a:cubicBezTo>
                  <a:pt x="9604" y="18133"/>
                  <a:pt x="9050" y="17422"/>
                  <a:pt x="9104" y="16971"/>
                </a:cubicBezTo>
                <a:cubicBezTo>
                  <a:pt x="9104" y="16971"/>
                  <a:pt x="9211" y="16247"/>
                  <a:pt x="9955" y="15967"/>
                </a:cubicBezTo>
                <a:lnTo>
                  <a:pt x="15373" y="15967"/>
                </a:lnTo>
                <a:cubicBezTo>
                  <a:pt x="15681" y="15967"/>
                  <a:pt x="15932" y="15717"/>
                  <a:pt x="15932" y="15411"/>
                </a:cubicBezTo>
                <a:lnTo>
                  <a:pt x="15932" y="9979"/>
                </a:lnTo>
                <a:cubicBezTo>
                  <a:pt x="16201" y="9201"/>
                  <a:pt x="16953" y="9092"/>
                  <a:pt x="16953" y="9092"/>
                </a:cubicBezTo>
                <a:cubicBezTo>
                  <a:pt x="17326" y="9047"/>
                  <a:pt x="17877" y="9415"/>
                  <a:pt x="18080" y="9562"/>
                </a:cubicBezTo>
                <a:cubicBezTo>
                  <a:pt x="18452" y="9888"/>
                  <a:pt x="18930" y="10084"/>
                  <a:pt x="19452" y="10084"/>
                </a:cubicBezTo>
                <a:cubicBezTo>
                  <a:pt x="20639" y="10084"/>
                  <a:pt x="21600" y="9070"/>
                  <a:pt x="21600" y="7820"/>
                </a:cubicBezTo>
                <a:cubicBezTo>
                  <a:pt x="21600" y="6571"/>
                  <a:pt x="20639" y="5559"/>
                  <a:pt x="19452" y="5559"/>
                </a:cubicBezTo>
                <a:cubicBezTo>
                  <a:pt x="18965" y="5559"/>
                  <a:pt x="18518" y="5731"/>
                  <a:pt x="18158" y="6018"/>
                </a:cubicBezTo>
                <a:lnTo>
                  <a:pt x="18158" y="6015"/>
                </a:lnTo>
                <a:cubicBezTo>
                  <a:pt x="18125" y="6041"/>
                  <a:pt x="17407" y="6598"/>
                  <a:pt x="16953" y="6544"/>
                </a:cubicBezTo>
                <a:cubicBezTo>
                  <a:pt x="16953" y="6544"/>
                  <a:pt x="16201" y="6436"/>
                  <a:pt x="15932" y="5658"/>
                </a:cubicBezTo>
                <a:lnTo>
                  <a:pt x="15932" y="5036"/>
                </a:lnTo>
                <a:lnTo>
                  <a:pt x="15932" y="557"/>
                </a:lnTo>
                <a:cubicBezTo>
                  <a:pt x="15932" y="250"/>
                  <a:pt x="15681" y="0"/>
                  <a:pt x="15373" y="0"/>
                </a:cubicBezTo>
                <a:lnTo>
                  <a:pt x="9592" y="0"/>
                </a:lnTo>
                <a:cubicBezTo>
                  <a:pt x="9174" y="329"/>
                  <a:pt x="9104" y="800"/>
                  <a:pt x="9104" y="800"/>
                </a:cubicBezTo>
                <a:cubicBezTo>
                  <a:pt x="9050" y="1253"/>
                  <a:pt x="9609" y="1969"/>
                  <a:pt x="9636" y="2001"/>
                </a:cubicBezTo>
                <a:lnTo>
                  <a:pt x="9634" y="2001"/>
                </a:lnTo>
                <a:cubicBezTo>
                  <a:pt x="9922" y="2360"/>
                  <a:pt x="10095" y="2804"/>
                  <a:pt x="10095" y="3289"/>
                </a:cubicBezTo>
                <a:cubicBezTo>
                  <a:pt x="10095" y="4471"/>
                  <a:pt x="9077" y="5431"/>
                  <a:pt x="7823" y="5431"/>
                </a:cubicBezTo>
                <a:cubicBezTo>
                  <a:pt x="6569" y="5431"/>
                  <a:pt x="5552" y="4471"/>
                  <a:pt x="5552" y="3289"/>
                </a:cubicBezTo>
                <a:cubicBezTo>
                  <a:pt x="5552" y="2769"/>
                  <a:pt x="5749" y="2294"/>
                  <a:pt x="6075" y="1924"/>
                </a:cubicBezTo>
                <a:cubicBezTo>
                  <a:pt x="6223" y="1721"/>
                  <a:pt x="6592" y="1172"/>
                  <a:pt x="6547" y="800"/>
                </a:cubicBezTo>
                <a:cubicBezTo>
                  <a:pt x="6547" y="800"/>
                  <a:pt x="6479" y="329"/>
                  <a:pt x="6061" y="0"/>
                </a:cubicBezTo>
                <a:lnTo>
                  <a:pt x="559" y="0"/>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96" name="Docker Engine"/>
          <p:cNvSpPr txBox="1"/>
          <p:nvPr/>
        </p:nvSpPr>
        <p:spPr>
          <a:xfrm>
            <a:off x="1211208" y="9649470"/>
            <a:ext cx="409986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Docker Engine</a:t>
            </a:r>
          </a:p>
        </p:txBody>
      </p:sp>
      <p:sp>
        <p:nvSpPr>
          <p:cNvPr id="397" name="Docker Desktop"/>
          <p:cNvSpPr txBox="1"/>
          <p:nvPr/>
        </p:nvSpPr>
        <p:spPr>
          <a:xfrm>
            <a:off x="7446777" y="9649470"/>
            <a:ext cx="45180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Docker Desktop</a:t>
            </a:r>
          </a:p>
        </p:txBody>
      </p:sp>
      <p:sp>
        <p:nvSpPr>
          <p:cNvPr id="398" name="Docker Hub"/>
          <p:cNvSpPr txBox="1"/>
          <p:nvPr/>
        </p:nvSpPr>
        <p:spPr>
          <a:xfrm>
            <a:off x="13522056" y="9649470"/>
            <a:ext cx="337749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Docker Hub</a:t>
            </a:r>
          </a:p>
        </p:txBody>
      </p:sp>
      <p:sp>
        <p:nvSpPr>
          <p:cNvPr id="399" name="Docker Compose"/>
          <p:cNvSpPr txBox="1"/>
          <p:nvPr/>
        </p:nvSpPr>
        <p:spPr>
          <a:xfrm>
            <a:off x="18350772" y="9649470"/>
            <a:ext cx="489051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Docker Compose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Docker Images"/>
          <p:cNvSpPr txBox="1"/>
          <p:nvPr>
            <p:ph type="title"/>
          </p:nvPr>
        </p:nvSpPr>
        <p:spPr>
          <a:xfrm>
            <a:off x="926576" y="711854"/>
            <a:ext cx="21971001" cy="1433164"/>
          </a:xfrm>
          <a:prstGeom prst="rect">
            <a:avLst/>
          </a:prstGeom>
        </p:spPr>
        <p:txBody>
          <a:bodyPr/>
          <a:lstStyle/>
          <a:p>
            <a:pPr/>
            <a:r>
              <a:t>Docker Images</a:t>
            </a:r>
          </a:p>
        </p:txBody>
      </p:sp>
      <p:pic>
        <p:nvPicPr>
          <p:cNvPr id="404" name="pasted-movie.png" descr="pasted-movie.png"/>
          <p:cNvPicPr>
            <a:picLocks noChangeAspect="1"/>
          </p:cNvPicPr>
          <p:nvPr/>
        </p:nvPicPr>
        <p:blipFill>
          <a:blip r:embed="rId3">
            <a:extLst/>
          </a:blip>
          <a:stretch>
            <a:fillRect/>
          </a:stretch>
        </p:blipFill>
        <p:spPr>
          <a:xfrm>
            <a:off x="3396244" y="7614138"/>
            <a:ext cx="17031665" cy="6061316"/>
          </a:xfrm>
          <a:prstGeom prst="rect">
            <a:avLst/>
          </a:prstGeom>
          <a:ln w="12700">
            <a:miter lim="400000"/>
          </a:ln>
        </p:spPr>
      </p:pic>
      <p:sp>
        <p:nvSpPr>
          <p:cNvPr id="405" name="Its an executable package of software which includes everything you need to run your application.…"/>
          <p:cNvSpPr txBox="1"/>
          <p:nvPr/>
        </p:nvSpPr>
        <p:spPr>
          <a:xfrm>
            <a:off x="984964" y="3011824"/>
            <a:ext cx="23073641" cy="3339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pPr>
            <a:r>
              <a:t>Its an executable package of software which includes everything you need to run your application.</a:t>
            </a:r>
          </a:p>
          <a:p>
            <a:pPr marL="609600" indent="-609600">
              <a:buSzPct val="123000"/>
              <a:buChar char="•"/>
            </a:pPr>
            <a:r>
              <a:t>It informs how a container should instantiate, determining which software components will run and how.</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Docker Images"/>
          <p:cNvSpPr txBox="1"/>
          <p:nvPr>
            <p:ph type="title"/>
          </p:nvPr>
        </p:nvSpPr>
        <p:spPr>
          <a:xfrm>
            <a:off x="926576" y="711854"/>
            <a:ext cx="21971001" cy="1433164"/>
          </a:xfrm>
          <a:prstGeom prst="rect">
            <a:avLst/>
          </a:prstGeom>
        </p:spPr>
        <p:txBody>
          <a:bodyPr/>
          <a:lstStyle/>
          <a:p>
            <a:pPr/>
            <a:r>
              <a:t>Docker Images</a:t>
            </a:r>
          </a:p>
        </p:txBody>
      </p:sp>
      <p:graphicFrame>
        <p:nvGraphicFramePr>
          <p:cNvPr id="410" name="Table 1"/>
          <p:cNvGraphicFramePr/>
          <p:nvPr/>
        </p:nvGraphicFramePr>
        <p:xfrm>
          <a:off x="2763657" y="3565648"/>
          <a:ext cx="5080001" cy="7037190"/>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2816120"/>
                <a:gridCol w="4106172"/>
                <a:gridCol w="5200504"/>
                <a:gridCol w="3241892"/>
                <a:gridCol w="4114165"/>
              </a:tblGrid>
              <a:tr h="1005312">
                <a:tc>
                  <a:txBody>
                    <a:bodyPr/>
                    <a:lstStyle/>
                    <a:p>
                      <a:pPr algn="l" defTabSz="914400">
                        <a:tabLst>
                          <a:tab pos="1663700" algn="l"/>
                        </a:tabLst>
                        <a:defRPr b="0"/>
                      </a:pPr>
                      <a:r>
                        <a:rPr sz="3200"/>
                        <a:t>REPOSITORY</a:t>
                      </a:r>
                    </a:p>
                  </a:txBody>
                  <a:tcPr marL="50800" marR="50800" marT="50800" marB="50800" anchor="ctr" anchorCtr="0" horzOverflow="overflow">
                    <a:lnL w="0">
                      <a:miter lim="400000"/>
                    </a:lnL>
                  </a:tcPr>
                </a:tc>
                <a:tc>
                  <a:txBody>
                    <a:bodyPr/>
                    <a:lstStyle/>
                    <a:p>
                      <a:pPr algn="l" defTabSz="914400"/>
                      <a:r>
                        <a:rPr sz="3200"/>
                        <a:t>TAG             </a:t>
                      </a:r>
                    </a:p>
                  </a:txBody>
                  <a:tcPr marL="50800" marR="50800" marT="50800" marB="50800" anchor="ctr" anchorCtr="0" horzOverflow="overflow"/>
                </a:tc>
                <a:tc>
                  <a:txBody>
                    <a:bodyPr/>
                    <a:lstStyle/>
                    <a:p>
                      <a:pPr defTabSz="914400"/>
                      <a:r>
                        <a:rPr sz="3200"/>
                        <a:t>IMAGE ID            </a:t>
                      </a:r>
                    </a:p>
                  </a:txBody>
                  <a:tcPr marL="50800" marR="50800" marT="50800" marB="50800" anchor="ctr" anchorCtr="0" horzOverflow="overflow"/>
                </a:tc>
                <a:tc>
                  <a:txBody>
                    <a:bodyPr/>
                    <a:lstStyle/>
                    <a:p>
                      <a:pPr defTabSz="914400"/>
                      <a:r>
                        <a:rPr sz="3200"/>
                        <a:t>CREATED  </a:t>
                      </a:r>
                    </a:p>
                  </a:txBody>
                  <a:tcPr marL="50800" marR="50800" marT="50800" marB="50800" anchor="ctr" anchorCtr="0" horzOverflow="overflow"/>
                </a:tc>
                <a:tc>
                  <a:txBody>
                    <a:bodyPr/>
                    <a:lstStyle/>
                    <a:p>
                      <a:pPr defTabSz="914400"/>
                      <a:r>
                        <a:rPr sz="3200"/>
                        <a:t>SIZE</a:t>
                      </a:r>
                    </a:p>
                  </a:txBody>
                  <a:tcPr marL="50800" marR="50800" marT="50800" marB="50800" anchor="ctr" anchorCtr="0" horzOverflow="overflow"/>
                </a:tc>
              </a:tr>
              <a:tr h="1005312">
                <a:tc>
                  <a:txBody>
                    <a:bodyPr/>
                    <a:lstStyle/>
                    <a:p>
                      <a:pPr algn="l" defTabSz="914400">
                        <a:tabLst>
                          <a:tab pos="1663700" algn="l"/>
                        </a:tabLst>
                        <a:defRPr b="0"/>
                      </a:pPr>
                      <a:r>
                        <a:rPr sz="3200"/>
                        <a:t>committ</a:t>
                      </a:r>
                    </a:p>
                  </a:txBody>
                  <a:tcPr marL="50800" marR="50800" marT="50800" marB="50800" anchor="ctr" anchorCtr="0" horzOverflow="overflow">
                    <a:lnL w="0">
                      <a:miter lim="400000"/>
                    </a:lnL>
                  </a:tcPr>
                </a:tc>
                <a:tc>
                  <a:txBody>
                    <a:bodyPr/>
                    <a:lstStyle/>
                    <a:p>
                      <a:pPr algn="l" defTabSz="914400"/>
                      <a:r>
                        <a:rPr sz="3200"/>
                        <a:t>latest              </a:t>
                      </a:r>
                    </a:p>
                  </a:txBody>
                  <a:tcPr marL="50800" marR="50800" marT="50800" marB="50800" anchor="ctr" anchorCtr="0" horzOverflow="overflow"/>
                </a:tc>
                <a:tc>
                  <a:txBody>
                    <a:bodyPr/>
                    <a:lstStyle/>
                    <a:p>
                      <a:pPr defTabSz="914400"/>
                      <a:r>
                        <a:rPr sz="3200"/>
                        <a:t>b6fa739cedf5        </a:t>
                      </a:r>
                    </a:p>
                  </a:txBody>
                  <a:tcPr marL="50800" marR="50800" marT="50800" marB="50800" anchor="ctr" anchorCtr="0" horzOverflow="overflow"/>
                </a:tc>
                <a:tc>
                  <a:txBody>
                    <a:bodyPr/>
                    <a:lstStyle/>
                    <a:p>
                      <a:pPr defTabSz="914400"/>
                      <a:r>
                        <a:rPr sz="3200"/>
                        <a:t>19 hours </a:t>
                      </a:r>
                    </a:p>
                  </a:txBody>
                  <a:tcPr marL="50800" marR="50800" marT="50800" marB="50800" anchor="ctr" anchorCtr="0" horzOverflow="overflow"/>
                </a:tc>
                <a:tc>
                  <a:txBody>
                    <a:bodyPr/>
                    <a:lstStyle/>
                    <a:p>
                      <a:pPr defTabSz="914400"/>
                      <a:r>
                        <a:rPr sz="3200"/>
                        <a:t>1.089</a:t>
                      </a:r>
                    </a:p>
                  </a:txBody>
                  <a:tcPr marL="50800" marR="50800" marT="50800" marB="50800" anchor="ctr" anchorCtr="0" horzOverflow="overflow"/>
                </a:tc>
              </a:tr>
              <a:tr h="1005312">
                <a:tc>
                  <a:txBody>
                    <a:bodyPr/>
                    <a:lstStyle/>
                    <a:p>
                      <a:pPr algn="l" defTabSz="914400">
                        <a:tabLst>
                          <a:tab pos="1663700" algn="l"/>
                        </a:tabLst>
                        <a:defRPr b="0"/>
                      </a:pPr>
                      <a:r>
                        <a:rPr sz="3200"/>
                        <a:t>docker </a:t>
                      </a:r>
                    </a:p>
                  </a:txBody>
                  <a:tcPr marL="50800" marR="50800" marT="50800" marB="50800" anchor="ctr" anchorCtr="0" horzOverflow="overflow">
                    <a:lnL w="0">
                      <a:miter lim="400000"/>
                    </a:lnL>
                  </a:tcPr>
                </a:tc>
                <a:tc>
                  <a:txBody>
                    <a:bodyPr/>
                    <a:lstStyle/>
                    <a:p>
                      <a:pPr algn="l" defTabSz="914400"/>
                      <a:r>
                        <a:rPr sz="3200"/>
                        <a:t>latest              </a:t>
                      </a:r>
                    </a:p>
                  </a:txBody>
                  <a:tcPr marL="50800" marR="50800" marT="50800" marB="50800" anchor="ctr" anchorCtr="0" horzOverflow="overflow"/>
                </a:tc>
                <a:tc>
                  <a:txBody>
                    <a:bodyPr/>
                    <a:lstStyle/>
                    <a:p>
                      <a:pPr defTabSz="914400"/>
                      <a:r>
                        <a:rPr sz="3200"/>
                        <a:t>30557a29d5ab        </a:t>
                      </a:r>
                    </a:p>
                  </a:txBody>
                  <a:tcPr marL="50800" marR="50800" marT="50800" marB="50800" anchor="ctr" anchorCtr="0" horzOverflow="overflow"/>
                </a:tc>
                <a:tc>
                  <a:txBody>
                    <a:bodyPr/>
                    <a:lstStyle/>
                    <a:p>
                      <a:pPr defTabSz="914400"/>
                      <a:r>
                        <a:rPr sz="3200"/>
                        <a:t>20 hours </a:t>
                      </a:r>
                    </a:p>
                  </a:txBody>
                  <a:tcPr marL="50800" marR="50800" marT="50800" marB="50800" anchor="ctr" anchorCtr="0" horzOverflow="overflow"/>
                </a:tc>
                <a:tc>
                  <a:txBody>
                    <a:bodyPr/>
                    <a:lstStyle/>
                    <a:p>
                      <a:pPr defTabSz="914400"/>
                      <a:r>
                        <a:rPr sz="3200"/>
                        <a:t>1.089</a:t>
                      </a:r>
                    </a:p>
                  </a:txBody>
                  <a:tcPr marL="50800" marR="50800" marT="50800" marB="50800" anchor="ctr" anchorCtr="0" horzOverflow="overflow"/>
                </a:tc>
              </a:tr>
              <a:tr h="1005312">
                <a:tc>
                  <a:txBody>
                    <a:bodyPr/>
                    <a:lstStyle/>
                    <a:p>
                      <a:pPr algn="l" defTabSz="914400">
                        <a:tabLst>
                          <a:tab pos="1663700" algn="l"/>
                        </a:tabLst>
                        <a:defRPr b="0"/>
                      </a:pPr>
                      <a:r>
                        <a:rPr sz="3200"/>
                        <a:t>postgre</a:t>
                      </a:r>
                    </a:p>
                  </a:txBody>
                  <a:tcPr marL="50800" marR="50800" marT="50800" marB="50800" anchor="ctr" anchorCtr="0" horzOverflow="overflow">
                    <a:lnL w="0">
                      <a:miter lim="400000"/>
                    </a:lnL>
                  </a:tcPr>
                </a:tc>
                <a:tc>
                  <a:txBody>
                    <a:bodyPr/>
                    <a:lstStyle/>
                    <a:p>
                      <a:pPr algn="l" defTabSz="914400"/>
                      <a:r>
                        <a:rPr sz="3200"/>
                        <a:t>9</a:t>
                      </a:r>
                    </a:p>
                  </a:txBody>
                  <a:tcPr marL="50800" marR="50800" marT="50800" marB="50800" anchor="ctr" anchorCtr="0" horzOverflow="overflow"/>
                </a:tc>
                <a:tc>
                  <a:txBody>
                    <a:bodyPr/>
                    <a:lstStyle/>
                    <a:p>
                      <a:pPr defTabSz="914400"/>
                      <a:r>
                        <a:rPr sz="3200"/>
                        <a:t>746b819f315e        </a:t>
                      </a:r>
                    </a:p>
                  </a:txBody>
                  <a:tcPr marL="50800" marR="50800" marT="50800" marB="50800" anchor="ctr" anchorCtr="0" horzOverflow="overflow"/>
                </a:tc>
                <a:tc>
                  <a:txBody>
                    <a:bodyPr/>
                    <a:lstStyle/>
                    <a:p>
                      <a:pPr defTabSz="914400"/>
                      <a:r>
                        <a:rPr sz="3200"/>
                        <a:t>4 days ag</a:t>
                      </a:r>
                    </a:p>
                  </a:txBody>
                  <a:tcPr marL="50800" marR="50800" marT="50800" marB="50800" anchor="ctr" anchorCtr="0" horzOverflow="overflow"/>
                </a:tc>
                <a:tc>
                  <a:txBody>
                    <a:bodyPr/>
                    <a:lstStyle/>
                    <a:p>
                      <a:pPr defTabSz="914400"/>
                      <a:r>
                        <a:rPr sz="3200"/>
                        <a:t>213.4</a:t>
                      </a:r>
                    </a:p>
                  </a:txBody>
                  <a:tcPr marL="50800" marR="50800" marT="50800" marB="50800" anchor="ctr" anchorCtr="0" horzOverflow="overflow"/>
                </a:tc>
              </a:tr>
              <a:tr h="1005312">
                <a:tc>
                  <a:txBody>
                    <a:bodyPr/>
                    <a:lstStyle/>
                    <a:p>
                      <a:pPr algn="l" defTabSz="914400">
                        <a:tabLst>
                          <a:tab pos="1663700" algn="l"/>
                        </a:tabLst>
                        <a:defRPr b="0"/>
                      </a:pPr>
                      <a:r>
                        <a:rPr sz="3200"/>
                        <a:t>postgre</a:t>
                      </a:r>
                    </a:p>
                  </a:txBody>
                  <a:tcPr marL="50800" marR="50800" marT="50800" marB="50800" anchor="ctr" anchorCtr="0" horzOverflow="overflow">
                    <a:lnL w="0">
                      <a:miter lim="400000"/>
                    </a:lnL>
                  </a:tcPr>
                </a:tc>
                <a:tc>
                  <a:txBody>
                    <a:bodyPr/>
                    <a:lstStyle/>
                    <a:p>
                      <a:pPr algn="l" defTabSz="914400"/>
                      <a:r>
                        <a:rPr sz="3200"/>
                        <a:t>9.3</a:t>
                      </a:r>
                    </a:p>
                  </a:txBody>
                  <a:tcPr marL="50800" marR="50800" marT="50800" marB="50800" anchor="ctr" anchorCtr="0" horzOverflow="overflow"/>
                </a:tc>
                <a:tc>
                  <a:txBody>
                    <a:bodyPr/>
                    <a:lstStyle/>
                    <a:p>
                      <a:pPr defTabSz="914400"/>
                      <a:r>
                        <a:rPr sz="3200"/>
                        <a:t>746b819f315e        </a:t>
                      </a:r>
                    </a:p>
                  </a:txBody>
                  <a:tcPr marL="50800" marR="50800" marT="50800" marB="50800" anchor="ctr" anchorCtr="0" horzOverflow="overflow"/>
                </a:tc>
                <a:tc>
                  <a:txBody>
                    <a:bodyPr/>
                    <a:lstStyle/>
                    <a:p>
                      <a:pPr defTabSz="914400"/>
                      <a:r>
                        <a:rPr sz="3200"/>
                        <a:t>4 days ag</a:t>
                      </a:r>
                    </a:p>
                  </a:txBody>
                  <a:tcPr marL="50800" marR="50800" marT="50800" marB="50800" anchor="ctr" anchorCtr="0" horzOverflow="overflow"/>
                </a:tc>
                <a:tc>
                  <a:txBody>
                    <a:bodyPr/>
                    <a:lstStyle/>
                    <a:p>
                      <a:pPr defTabSz="914400"/>
                      <a:r>
                        <a:rPr sz="3200"/>
                        <a:t>213.4</a:t>
                      </a:r>
                    </a:p>
                  </a:txBody>
                  <a:tcPr marL="50800" marR="50800" marT="50800" marB="50800" anchor="ctr" anchorCtr="0" horzOverflow="overflow"/>
                </a:tc>
              </a:tr>
              <a:tr h="1005312">
                <a:tc>
                  <a:txBody>
                    <a:bodyPr/>
                    <a:lstStyle/>
                    <a:p>
                      <a:pPr algn="l" defTabSz="914400">
                        <a:tabLst>
                          <a:tab pos="1663700" algn="l"/>
                        </a:tabLst>
                        <a:defRPr b="0"/>
                      </a:pPr>
                      <a:r>
                        <a:rPr sz="3200"/>
                        <a:t>postgre</a:t>
                      </a:r>
                    </a:p>
                  </a:txBody>
                  <a:tcPr marL="50800" marR="50800" marT="50800" marB="50800" anchor="ctr" anchorCtr="0" horzOverflow="overflow">
                    <a:lnL w="0">
                      <a:miter lim="400000"/>
                    </a:lnL>
                  </a:tcPr>
                </a:tc>
                <a:tc>
                  <a:txBody>
                    <a:bodyPr/>
                    <a:lstStyle/>
                    <a:p>
                      <a:pPr algn="l" defTabSz="914400"/>
                      <a:r>
                        <a:rPr sz="3200"/>
                        <a:t>9.3.5               </a:t>
                      </a:r>
                    </a:p>
                  </a:txBody>
                  <a:tcPr marL="50800" marR="50800" marT="50800" marB="50800" anchor="ctr" anchorCtr="0" horzOverflow="overflow"/>
                </a:tc>
                <a:tc>
                  <a:txBody>
                    <a:bodyPr/>
                    <a:lstStyle/>
                    <a:p>
                      <a:pPr defTabSz="914400"/>
                      <a:r>
                        <a:rPr sz="3200"/>
                        <a:t>746b819f315e        </a:t>
                      </a:r>
                    </a:p>
                  </a:txBody>
                  <a:tcPr marL="50800" marR="50800" marT="50800" marB="50800" anchor="ctr" anchorCtr="0" horzOverflow="overflow"/>
                </a:tc>
                <a:tc>
                  <a:txBody>
                    <a:bodyPr/>
                    <a:lstStyle/>
                    <a:p>
                      <a:pPr defTabSz="914400"/>
                      <a:r>
                        <a:rPr sz="3200"/>
                        <a:t>4 days ag</a:t>
                      </a:r>
                    </a:p>
                  </a:txBody>
                  <a:tcPr marL="50800" marR="50800" marT="50800" marB="50800" anchor="ctr" anchorCtr="0" horzOverflow="overflow"/>
                </a:tc>
                <a:tc>
                  <a:txBody>
                    <a:bodyPr/>
                    <a:lstStyle/>
                    <a:p>
                      <a:pPr defTabSz="914400"/>
                      <a:r>
                        <a:rPr sz="3200"/>
                        <a:t>213.4</a:t>
                      </a:r>
                    </a:p>
                  </a:txBody>
                  <a:tcPr marL="50800" marR="50800" marT="50800" marB="50800" anchor="ctr" anchorCtr="0" horzOverflow="overflow"/>
                </a:tc>
              </a:tr>
              <a:tr h="1005312">
                <a:tc>
                  <a:txBody>
                    <a:bodyPr/>
                    <a:lstStyle/>
                    <a:p>
                      <a:pPr algn="l" defTabSz="914400">
                        <a:tabLst>
                          <a:tab pos="1663700" algn="l"/>
                        </a:tabLst>
                        <a:defRPr b="0"/>
                      </a:pPr>
                      <a:r>
                        <a:rPr sz="3200"/>
                        <a:t>postgre</a:t>
                      </a:r>
                    </a:p>
                  </a:txBody>
                  <a:tcPr marL="50800" marR="50800" marT="50800" marB="50800" anchor="ctr" anchorCtr="0" horzOverflow="overflow"/>
                </a:tc>
                <a:tc>
                  <a:txBody>
                    <a:bodyPr/>
                    <a:lstStyle/>
                    <a:p>
                      <a:pPr algn="l" defTabSz="914400"/>
                      <a:r>
                        <a:rPr sz="3200"/>
                        <a:t>latest              </a:t>
                      </a:r>
                    </a:p>
                  </a:txBody>
                  <a:tcPr marL="50800" marR="50800" marT="50800" marB="50800" anchor="ctr" anchorCtr="0" horzOverflow="overflow"/>
                </a:tc>
                <a:tc>
                  <a:txBody>
                    <a:bodyPr/>
                    <a:lstStyle/>
                    <a:p>
                      <a:pPr defTabSz="914400"/>
                      <a:r>
                        <a:rPr sz="3200"/>
                        <a:t>746b819f315e        </a:t>
                      </a:r>
                    </a:p>
                  </a:txBody>
                  <a:tcPr marL="50800" marR="50800" marT="50800" marB="50800" anchor="ctr" anchorCtr="0" horzOverflow="overflow"/>
                </a:tc>
                <a:tc>
                  <a:txBody>
                    <a:bodyPr/>
                    <a:lstStyle/>
                    <a:p>
                      <a:pPr defTabSz="914400"/>
                      <a:r>
                        <a:rPr sz="3200"/>
                        <a:t>4 days ag</a:t>
                      </a:r>
                    </a:p>
                  </a:txBody>
                  <a:tcPr marL="50800" marR="50800" marT="50800" marB="50800" anchor="ctr" anchorCtr="0" horzOverflow="overflow"/>
                </a:tc>
                <a:tc>
                  <a:txBody>
                    <a:bodyPr/>
                    <a:lstStyle/>
                    <a:p>
                      <a:pPr defTabSz="914400"/>
                      <a:r>
                        <a:rPr sz="3200"/>
                        <a:t>213.4</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Basic Docker Commands"/>
          <p:cNvSpPr txBox="1"/>
          <p:nvPr>
            <p:ph type="title"/>
          </p:nvPr>
        </p:nvSpPr>
        <p:spPr>
          <a:xfrm>
            <a:off x="1206500" y="740135"/>
            <a:ext cx="21971000" cy="1433163"/>
          </a:xfrm>
          <a:prstGeom prst="rect">
            <a:avLst/>
          </a:prstGeom>
        </p:spPr>
        <p:txBody>
          <a:bodyPr/>
          <a:lstStyle/>
          <a:p>
            <a:pPr/>
            <a:r>
              <a:t>Basic Docker Commands </a:t>
            </a:r>
          </a:p>
        </p:txBody>
      </p:sp>
      <p:sp>
        <p:nvSpPr>
          <p:cNvPr id="413" name="docker -v…"/>
          <p:cNvSpPr txBox="1"/>
          <p:nvPr/>
        </p:nvSpPr>
        <p:spPr>
          <a:xfrm>
            <a:off x="1175649" y="3137468"/>
            <a:ext cx="20268711" cy="6932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docker -v</a:t>
            </a:r>
          </a:p>
          <a:p>
            <a:pPr/>
            <a:r>
              <a:t>docker images   </a:t>
            </a:r>
          </a:p>
          <a:p>
            <a:pPr/>
            <a:r>
              <a:t>docker build -t &lt;image-name:tag&gt; -f &lt;path/to/Dockerfile&gt; .</a:t>
            </a:r>
          </a:p>
          <a:p>
            <a:pPr/>
            <a:r>
              <a:t>docker rmi &lt;image-name-or-image-id&gt;</a:t>
            </a:r>
          </a:p>
          <a:p>
            <a:pPr/>
            <a:r>
              <a:t>docker ps</a:t>
            </a:r>
          </a:p>
          <a:p>
            <a:pPr/>
            <a:r>
              <a:t>docker ps -a</a:t>
            </a:r>
          </a:p>
        </p:txBody>
      </p:sp>
      <p:sp>
        <p:nvSpPr>
          <p:cNvPr id="414" name="Source: https://docs.docker.com/engine/reference/commandline/docker/"/>
          <p:cNvSpPr txBox="1"/>
          <p:nvPr/>
        </p:nvSpPr>
        <p:spPr>
          <a:xfrm>
            <a:off x="1310888" y="11867797"/>
            <a:ext cx="199982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https://docs.docker.com/engine/reference/commandline/docker/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Basic Docker Commands"/>
          <p:cNvSpPr txBox="1"/>
          <p:nvPr>
            <p:ph type="title"/>
          </p:nvPr>
        </p:nvSpPr>
        <p:spPr>
          <a:xfrm>
            <a:off x="926576" y="768415"/>
            <a:ext cx="21971001" cy="1433164"/>
          </a:xfrm>
          <a:prstGeom prst="rect">
            <a:avLst/>
          </a:prstGeom>
        </p:spPr>
        <p:txBody>
          <a:bodyPr/>
          <a:lstStyle/>
          <a:p>
            <a:pPr/>
            <a:r>
              <a:t>Basic Docker Commands </a:t>
            </a:r>
          </a:p>
        </p:txBody>
      </p:sp>
      <p:sp>
        <p:nvSpPr>
          <p:cNvPr id="417" name="docker rm &lt;container-name-or-id&gt;…"/>
          <p:cNvSpPr txBox="1"/>
          <p:nvPr/>
        </p:nvSpPr>
        <p:spPr>
          <a:xfrm>
            <a:off x="1062528" y="3174407"/>
            <a:ext cx="20268711" cy="44825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docker rm &lt;container-name-or-id&gt;</a:t>
            </a:r>
          </a:p>
          <a:p>
            <a:pPr/>
            <a:r>
              <a:t>docker image prune</a:t>
            </a:r>
          </a:p>
          <a:p>
            <a:pPr/>
            <a:r>
              <a:t>docker run -p 9000:8080 &lt;image-name&gt;:&lt;tag&gt;</a:t>
            </a:r>
          </a:p>
          <a:p>
            <a:pPr/>
            <a:r>
              <a:t>Docker image pull &lt;image-name&gt;</a:t>
            </a:r>
          </a:p>
        </p:txBody>
      </p:sp>
      <p:sp>
        <p:nvSpPr>
          <p:cNvPr id="418" name="Source: https://docs.docker.com/engine/reference/commandline/docker/"/>
          <p:cNvSpPr txBox="1"/>
          <p:nvPr/>
        </p:nvSpPr>
        <p:spPr>
          <a:xfrm>
            <a:off x="1013909" y="11549829"/>
            <a:ext cx="1999823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https://docs.docker.com/engine/reference/commandline/docker/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pasted-movie.png" descr="pasted-movie.png"/>
          <p:cNvPicPr>
            <a:picLocks noChangeAspect="1"/>
          </p:cNvPicPr>
          <p:nvPr/>
        </p:nvPicPr>
        <p:blipFill>
          <a:blip r:embed="rId2">
            <a:extLst/>
          </a:blip>
          <a:srcRect l="0" t="0" r="0" b="0"/>
          <a:stretch>
            <a:fillRect/>
          </a:stretch>
        </p:blipFill>
        <p:spPr>
          <a:xfrm>
            <a:off x="20167634" y="9971654"/>
            <a:ext cx="3587819" cy="3587820"/>
          </a:xfrm>
          <a:prstGeom prst="rect">
            <a:avLst/>
          </a:prstGeom>
          <a:ln w="12700">
            <a:miter lim="400000"/>
          </a:ln>
        </p:spPr>
      </p:pic>
      <p:sp>
        <p:nvSpPr>
          <p:cNvPr id="187" name="Agenda:"/>
          <p:cNvSpPr txBox="1"/>
          <p:nvPr>
            <p:ph type="ctrTitle"/>
          </p:nvPr>
        </p:nvSpPr>
        <p:spPr>
          <a:xfrm>
            <a:off x="1206498" y="1066084"/>
            <a:ext cx="21971004" cy="1012609"/>
          </a:xfrm>
          <a:prstGeom prst="rect">
            <a:avLst/>
          </a:prstGeom>
        </p:spPr>
        <p:txBody>
          <a:bodyPr/>
          <a:lstStyle>
            <a:lvl1pPr defTabSz="1243552">
              <a:defRPr spc="-118" sz="5916"/>
            </a:lvl1pPr>
          </a:lstStyle>
          <a:p>
            <a:pPr/>
            <a:r>
              <a:t>Agenda:</a:t>
            </a:r>
          </a:p>
        </p:txBody>
      </p:sp>
      <p:sp>
        <p:nvSpPr>
          <p:cNvPr id="188" name="Managing Data and working with volumes…"/>
          <p:cNvSpPr txBox="1"/>
          <p:nvPr>
            <p:ph type="subTitle" idx="1"/>
          </p:nvPr>
        </p:nvSpPr>
        <p:spPr>
          <a:xfrm>
            <a:off x="1045625" y="3070878"/>
            <a:ext cx="21971001" cy="9081871"/>
          </a:xfrm>
          <a:prstGeom prst="rect">
            <a:avLst/>
          </a:prstGeom>
        </p:spPr>
        <p:txBody>
          <a:bodyPr/>
          <a:lstStyle/>
          <a:p>
            <a:pPr marL="468122" indent="-468122" defTabSz="800735">
              <a:lnSpc>
                <a:spcPct val="200000"/>
              </a:lnSpc>
              <a:buSzPct val="123000"/>
              <a:buChar char="•"/>
              <a:defRPr b="0" sz="3880">
                <a:solidFill>
                  <a:srgbClr val="5E5E5E"/>
                </a:solidFill>
              </a:defRPr>
            </a:pPr>
            <a:r>
              <a:t>Managing </a:t>
            </a:r>
            <a:r>
              <a:rPr b="1"/>
              <a:t>Data</a:t>
            </a:r>
            <a:r>
              <a:t> and working with </a:t>
            </a:r>
            <a:r>
              <a:rPr b="1"/>
              <a:t>volumes</a:t>
            </a:r>
          </a:p>
          <a:p>
            <a:pPr marL="468122" indent="-468122" defTabSz="800735">
              <a:lnSpc>
                <a:spcPct val="200000"/>
              </a:lnSpc>
              <a:buSzPct val="123000"/>
              <a:buChar char="•"/>
              <a:defRPr b="0" sz="3880">
                <a:solidFill>
                  <a:srgbClr val="5E5E5E"/>
                </a:solidFill>
              </a:defRPr>
            </a:pPr>
            <a:r>
              <a:rPr b="1"/>
              <a:t>Networking</a:t>
            </a:r>
            <a:r>
              <a:t>: Cross-Container Communication</a:t>
            </a:r>
          </a:p>
          <a:p>
            <a:pPr marL="468122" indent="-468122" defTabSz="800735">
              <a:lnSpc>
                <a:spcPct val="200000"/>
              </a:lnSpc>
              <a:buSzPct val="123000"/>
              <a:buChar char="•"/>
              <a:defRPr b="0" sz="3880">
                <a:solidFill>
                  <a:srgbClr val="5E5E5E"/>
                </a:solidFill>
              </a:defRPr>
            </a:pPr>
            <a:r>
              <a:t>Building </a:t>
            </a:r>
            <a:r>
              <a:rPr b="1"/>
              <a:t>Multi-Container Applications</a:t>
            </a:r>
            <a:r>
              <a:t> with Docker</a:t>
            </a:r>
          </a:p>
          <a:p>
            <a:pPr marL="468122" indent="-468122" defTabSz="800735">
              <a:lnSpc>
                <a:spcPct val="200000"/>
              </a:lnSpc>
              <a:buSzPct val="123000"/>
              <a:buChar char="•"/>
              <a:defRPr b="0" sz="3880">
                <a:solidFill>
                  <a:srgbClr val="5E5E5E"/>
                </a:solidFill>
              </a:defRPr>
            </a:pPr>
            <a:r>
              <a:rPr b="1"/>
              <a:t>Docker Compose</a:t>
            </a:r>
            <a:r>
              <a:t> : Elegant Multi-Container Orchestration</a:t>
            </a:r>
          </a:p>
          <a:p>
            <a:pPr marL="468122" indent="-468122" defTabSz="800735">
              <a:lnSpc>
                <a:spcPct val="200000"/>
              </a:lnSpc>
              <a:buSzPct val="123000"/>
              <a:buChar char="•"/>
              <a:defRPr b="0" sz="3880">
                <a:solidFill>
                  <a:srgbClr val="5E5E5E"/>
                </a:solidFill>
              </a:defRPr>
            </a:pPr>
            <a:r>
              <a:t>Working with </a:t>
            </a:r>
            <a:r>
              <a:rPr b="1"/>
              <a:t>Utility containers</a:t>
            </a:r>
            <a:r>
              <a:t> &amp; executing commands in container</a:t>
            </a:r>
          </a:p>
          <a:p>
            <a:pPr marL="468122" indent="-468122" defTabSz="800735">
              <a:lnSpc>
                <a:spcPct val="200000"/>
              </a:lnSpc>
              <a:buSzPct val="123000"/>
              <a:buChar char="•"/>
              <a:defRPr b="0" sz="3880">
                <a:solidFill>
                  <a:srgbClr val="5E5E5E"/>
                </a:solidFill>
              </a:defRPr>
            </a:pPr>
            <a:r>
              <a:t>Using Docker for </a:t>
            </a:r>
            <a:r>
              <a:rPr b="1"/>
              <a:t>complex projects</a:t>
            </a:r>
          </a:p>
          <a:p>
            <a:pPr marL="468122" indent="-468122" defTabSz="800735">
              <a:lnSpc>
                <a:spcPct val="200000"/>
              </a:lnSpc>
              <a:buSzPct val="123000"/>
              <a:buChar char="•"/>
              <a:defRPr sz="3880">
                <a:solidFill>
                  <a:srgbClr val="5E5E5E"/>
                </a:solidFill>
              </a:defRPr>
            </a:pPr>
            <a:r>
              <a:t>Deploying Docker Containers</a:t>
            </a:r>
          </a:p>
          <a:p>
            <a:pPr marL="468122" indent="-468122" defTabSz="800735">
              <a:lnSpc>
                <a:spcPct val="200000"/>
              </a:lnSpc>
              <a:buSzPct val="123000"/>
              <a:buChar char="•"/>
              <a:defRPr b="0" sz="3880">
                <a:solidFill>
                  <a:srgbClr val="5E5E5E"/>
                </a:solidFill>
              </a:defRPr>
            </a:pPr>
            <a:r>
              <a:rPr b="1"/>
              <a:t>Docker &amp; Containers</a:t>
            </a:r>
            <a:r>
              <a:t> - Summary</a:t>
            </a:r>
          </a:p>
        </p:txBody>
      </p:sp>
      <p:pic>
        <p:nvPicPr>
          <p:cNvPr id="189" name="pasted-movie.png" descr="pasted-movie.png"/>
          <p:cNvPicPr>
            <a:picLocks noChangeAspect="1"/>
          </p:cNvPicPr>
          <p:nvPr/>
        </p:nvPicPr>
        <p:blipFill>
          <a:blip r:embed="rId3">
            <a:extLst/>
          </a:blip>
          <a:stretch>
            <a:fillRect/>
          </a:stretch>
        </p:blipFill>
        <p:spPr>
          <a:xfrm>
            <a:off x="14465461" y="-1428609"/>
            <a:ext cx="9686592" cy="645772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Dockerize Use Case 1 - Hands on"/>
          <p:cNvSpPr txBox="1"/>
          <p:nvPr>
            <p:ph type="title"/>
          </p:nvPr>
        </p:nvSpPr>
        <p:spPr>
          <a:xfrm>
            <a:off x="2650233" y="6319485"/>
            <a:ext cx="21971001" cy="1433163"/>
          </a:xfrm>
          <a:prstGeom prst="rect">
            <a:avLst/>
          </a:prstGeom>
        </p:spPr>
        <p:txBody>
          <a:bodyPr/>
          <a:lstStyle/>
          <a:p>
            <a:pPr/>
            <a:r>
              <a:t>Dockerize Use Case 1 - Hands 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IBM Offerings, Course, Credentials &amp; Digital Badges"/>
          <p:cNvSpPr txBox="1"/>
          <p:nvPr>
            <p:ph type="title"/>
          </p:nvPr>
        </p:nvSpPr>
        <p:spPr>
          <a:xfrm>
            <a:off x="976679" y="1089445"/>
            <a:ext cx="21971001" cy="1433164"/>
          </a:xfrm>
          <a:prstGeom prst="rect">
            <a:avLst/>
          </a:prstGeom>
        </p:spPr>
        <p:txBody>
          <a:bodyPr/>
          <a:lstStyle>
            <a:lvl1pPr defTabSz="2072588">
              <a:defRPr spc="-144" sz="7225"/>
            </a:lvl1pPr>
          </a:lstStyle>
          <a:p>
            <a:pPr/>
            <a:r>
              <a:t>IBM Offerings, Course, Credentials &amp; Digital Badges</a:t>
            </a:r>
          </a:p>
        </p:txBody>
      </p:sp>
      <p:sp>
        <p:nvSpPr>
          <p:cNvPr id="425" name="https://yourlearning.ibm.com/activity/URL-B04BED6A6268"/>
          <p:cNvSpPr txBox="1"/>
          <p:nvPr/>
        </p:nvSpPr>
        <p:spPr>
          <a:xfrm>
            <a:off x="1005817" y="4447920"/>
            <a:ext cx="1348486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hlinkClick r:id="rId3" invalidUrl="" action="" tgtFrame="" tooltip="" history="1" highlightClick="0" endSnd="0"/>
              </a:defRPr>
            </a:lvl1pPr>
          </a:lstStyle>
          <a:p>
            <a:pPr>
              <a:defRPr u="none"/>
            </a:pPr>
            <a:r>
              <a:rPr u="sng">
                <a:hlinkClick r:id="rId3" invalidUrl="" action="" tgtFrame="" tooltip="" history="1" highlightClick="0" endSnd="0"/>
              </a:rPr>
              <a:t>https://yourlearning.ibm.com/activity/URL-B04BED6A6268</a:t>
            </a:r>
          </a:p>
        </p:txBody>
      </p:sp>
      <p:sp>
        <p:nvSpPr>
          <p:cNvPr id="426" name="https://yourlearning.ibm.com/activity/URL-2A088ED574C6"/>
          <p:cNvSpPr txBox="1"/>
          <p:nvPr/>
        </p:nvSpPr>
        <p:spPr>
          <a:xfrm>
            <a:off x="1033859" y="5792971"/>
            <a:ext cx="13438125"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hlinkClick r:id="rId3" invalidUrl="" action="" tgtFrame="" tooltip="" history="1" highlightClick="0" endSnd="0"/>
              </a:defRPr>
            </a:lvl1pPr>
          </a:lstStyle>
          <a:p>
            <a:pPr>
              <a:defRPr u="none"/>
            </a:pPr>
            <a:r>
              <a:rPr u="sng">
                <a:hlinkClick r:id="rId3" invalidUrl="" action="" tgtFrame="" tooltip="" history="1" highlightClick="0" endSnd="0"/>
              </a:rPr>
              <a:t>https://yourlearning.ibm.com/activity/URL-2A088ED574C6</a:t>
            </a:r>
          </a:p>
        </p:txBody>
      </p:sp>
      <p:sp>
        <p:nvSpPr>
          <p:cNvPr id="427" name="https://yourlearning.ibm.com/activity/URL-E2E162F98124"/>
          <p:cNvSpPr txBox="1"/>
          <p:nvPr/>
        </p:nvSpPr>
        <p:spPr>
          <a:xfrm>
            <a:off x="1135357" y="7131979"/>
            <a:ext cx="1326896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hlinkClick r:id="rId3" invalidUrl="" action="" tgtFrame="" tooltip="" history="1" highlightClick="0" endSnd="0"/>
              </a:defRPr>
            </a:lvl1pPr>
          </a:lstStyle>
          <a:p>
            <a:pPr>
              <a:defRPr u="none"/>
            </a:pPr>
            <a:r>
              <a:rPr u="sng">
                <a:hlinkClick r:id="rId3" invalidUrl="" action="" tgtFrame="" tooltip="" history="1" highlightClick="0" endSnd="0"/>
              </a:rPr>
              <a:t>https://yourlearning.ibm.com/activity/URL-E2E162F98124</a:t>
            </a:r>
          </a:p>
        </p:txBody>
      </p:sp>
      <p:sp>
        <p:nvSpPr>
          <p:cNvPr id="428" name="https://yourlearning.ibm.com/activity/ILB-KXPEVNWRVYMQNK8N"/>
          <p:cNvSpPr txBox="1"/>
          <p:nvPr/>
        </p:nvSpPr>
        <p:spPr>
          <a:xfrm>
            <a:off x="1170806" y="8470987"/>
            <a:ext cx="151775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hlinkClick r:id="rId3" invalidUrl="" action="" tgtFrame="" tooltip="" history="1" highlightClick="0" endSnd="0"/>
              </a:defRPr>
            </a:lvl1pPr>
          </a:lstStyle>
          <a:p>
            <a:pPr>
              <a:defRPr u="none"/>
            </a:pPr>
            <a:r>
              <a:rPr u="sng">
                <a:hlinkClick r:id="rId3" invalidUrl="" action="" tgtFrame="" tooltip="" history="1" highlightClick="0" endSnd="0"/>
              </a:rPr>
              <a:t>https://yourlearning.ibm.com/activity/ILB-KXPEVNWRVYMQNK8N</a:t>
            </a:r>
          </a:p>
        </p:txBody>
      </p:sp>
      <p:sp>
        <p:nvSpPr>
          <p:cNvPr id="429" name="Docker Essentials"/>
          <p:cNvSpPr txBox="1"/>
          <p:nvPr/>
        </p:nvSpPr>
        <p:spPr>
          <a:xfrm>
            <a:off x="1078877" y="3041098"/>
            <a:ext cx="536234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Docker Essentials</a:t>
            </a:r>
          </a:p>
        </p:txBody>
      </p:sp>
      <p:sp>
        <p:nvSpPr>
          <p:cNvPr id="430" name="Docker - IBM Digital Badge"/>
          <p:cNvSpPr txBox="1"/>
          <p:nvPr/>
        </p:nvSpPr>
        <p:spPr>
          <a:xfrm>
            <a:off x="1078877" y="9760310"/>
            <a:ext cx="804763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Docker - IBM Digital Badge</a:t>
            </a:r>
          </a:p>
        </p:txBody>
      </p:sp>
      <p:sp>
        <p:nvSpPr>
          <p:cNvPr id="431" name="https://yourlearning.ibm.com/credential/CREDLY-1a38799c-27ab-4714-891c-6490973995a8"/>
          <p:cNvSpPr txBox="1"/>
          <p:nvPr/>
        </p:nvSpPr>
        <p:spPr>
          <a:xfrm>
            <a:off x="1146720" y="11111404"/>
            <a:ext cx="20660194" cy="12470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https://yourlearning.ibm.com/credential/CREDLY-1a38799c-27ab-4714-891c-6490973995a8</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Queries ?"/>
          <p:cNvSpPr txBox="1"/>
          <p:nvPr>
            <p:ph type="title"/>
          </p:nvPr>
        </p:nvSpPr>
        <p:spPr>
          <a:xfrm>
            <a:off x="9365143" y="6296503"/>
            <a:ext cx="21971001" cy="1433163"/>
          </a:xfrm>
          <a:prstGeom prst="rect">
            <a:avLst/>
          </a:prstGeom>
        </p:spPr>
        <p:txBody>
          <a:bodyPr/>
          <a:lstStyle/>
          <a:p>
            <a:pPr/>
            <a:r>
              <a:t>Queries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Thank you all !!"/>
          <p:cNvSpPr txBox="1"/>
          <p:nvPr>
            <p:ph type="title"/>
          </p:nvPr>
        </p:nvSpPr>
        <p:spPr>
          <a:xfrm>
            <a:off x="7384543" y="6503341"/>
            <a:ext cx="21971001" cy="1433164"/>
          </a:xfrm>
          <a:prstGeom prst="rect">
            <a:avLst/>
          </a:prstGeom>
        </p:spPr>
        <p:txBody>
          <a:bodyPr/>
          <a:lstStyle/>
          <a:p>
            <a:pPr/>
            <a:r>
              <a:t>Thank you all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pasted-movie.png" descr="pasted-movie.png"/>
          <p:cNvPicPr>
            <a:picLocks noChangeAspect="1"/>
          </p:cNvPicPr>
          <p:nvPr/>
        </p:nvPicPr>
        <p:blipFill>
          <a:blip r:embed="rId2">
            <a:extLst/>
          </a:blip>
          <a:srcRect l="0" t="0" r="0" b="0"/>
          <a:stretch>
            <a:fillRect/>
          </a:stretch>
        </p:blipFill>
        <p:spPr>
          <a:xfrm>
            <a:off x="17297849" y="7101870"/>
            <a:ext cx="6457604" cy="6457604"/>
          </a:xfrm>
          <a:prstGeom prst="rect">
            <a:avLst/>
          </a:prstGeom>
          <a:ln w="12700">
            <a:miter lim="400000"/>
          </a:ln>
        </p:spPr>
      </p:pic>
      <p:sp>
        <p:nvSpPr>
          <p:cNvPr id="192" name="What is Docker?"/>
          <p:cNvSpPr txBox="1"/>
          <p:nvPr>
            <p:ph type="ctrTitle"/>
          </p:nvPr>
        </p:nvSpPr>
        <p:spPr>
          <a:prstGeom prst="rect">
            <a:avLst/>
          </a:prstGeom>
        </p:spPr>
        <p:txBody>
          <a:bodyPr/>
          <a:lstStyle/>
          <a:p>
            <a:pPr/>
            <a:r>
              <a:t>What is Docker?</a:t>
            </a:r>
          </a:p>
        </p:txBody>
      </p:sp>
      <p:sp>
        <p:nvSpPr>
          <p:cNvPr id="193" name="Recap of docker……"/>
          <p:cNvSpPr txBox="1"/>
          <p:nvPr>
            <p:ph type="subTitle" sz="half" idx="1"/>
          </p:nvPr>
        </p:nvSpPr>
        <p:spPr>
          <a:xfrm>
            <a:off x="1206500" y="8037531"/>
            <a:ext cx="21971000" cy="3229330"/>
          </a:xfrm>
          <a:prstGeom prst="rect">
            <a:avLst/>
          </a:prstGeom>
        </p:spPr>
        <p:txBody>
          <a:bodyPr/>
          <a:lstStyle/>
          <a:p>
            <a:pPr>
              <a:defRPr b="0" sz="4200">
                <a:solidFill>
                  <a:srgbClr val="5E5E5E"/>
                </a:solidFill>
              </a:defRPr>
            </a:pPr>
            <a:r>
              <a:t>Recap of docker…</a:t>
            </a:r>
          </a:p>
          <a:p>
            <a:pPr>
              <a:defRPr b="0" sz="4200">
                <a:solidFill>
                  <a:srgbClr val="5E5E5E"/>
                </a:solidFill>
              </a:defRPr>
            </a:pPr>
            <a:r>
              <a:t>What problem does it solve ?</a:t>
            </a:r>
          </a:p>
          <a:p>
            <a:pPr>
              <a:defRPr b="0" sz="4200">
                <a:solidFill>
                  <a:srgbClr val="5E5E5E"/>
                </a:solidFill>
              </a:defRPr>
            </a:pPr>
            <a:r>
              <a:t>Why do we need docker ?</a:t>
            </a:r>
          </a:p>
        </p:txBody>
      </p:sp>
      <p:pic>
        <p:nvPicPr>
          <p:cNvPr id="194" name="pasted-movie.png" descr="pasted-movie.png"/>
          <p:cNvPicPr>
            <a:picLocks noChangeAspect="1"/>
          </p:cNvPicPr>
          <p:nvPr/>
        </p:nvPicPr>
        <p:blipFill>
          <a:blip r:embed="rId3">
            <a:extLst/>
          </a:blip>
          <a:stretch>
            <a:fillRect/>
          </a:stretch>
        </p:blipFill>
        <p:spPr>
          <a:xfrm>
            <a:off x="14465461" y="-1428609"/>
            <a:ext cx="9686592" cy="645772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at is Docker?"/>
          <p:cNvSpPr txBox="1"/>
          <p:nvPr>
            <p:ph type="ctrTitle"/>
          </p:nvPr>
        </p:nvSpPr>
        <p:spPr>
          <a:xfrm>
            <a:off x="1206503" y="-15119"/>
            <a:ext cx="21971001" cy="2477257"/>
          </a:xfrm>
          <a:prstGeom prst="rect">
            <a:avLst/>
          </a:prstGeom>
        </p:spPr>
        <p:txBody>
          <a:bodyPr/>
          <a:lstStyle/>
          <a:p>
            <a:pPr/>
            <a:r>
              <a:t>What is Docker?</a:t>
            </a:r>
          </a:p>
        </p:txBody>
      </p:sp>
      <p:sp>
        <p:nvSpPr>
          <p:cNvPr id="197" name="Docker is a container technology: A tool for creating &amp; managing containers."/>
          <p:cNvSpPr txBox="1"/>
          <p:nvPr>
            <p:ph type="subTitle" sz="half" idx="1"/>
          </p:nvPr>
        </p:nvSpPr>
        <p:spPr>
          <a:xfrm>
            <a:off x="1206500" y="3284426"/>
            <a:ext cx="21971000" cy="3229330"/>
          </a:xfrm>
          <a:prstGeom prst="rect">
            <a:avLst/>
          </a:prstGeom>
        </p:spPr>
        <p:txBody>
          <a:bodyPr/>
          <a:lstStyle/>
          <a:p>
            <a:pPr>
              <a:defRPr b="0" sz="4200">
                <a:solidFill>
                  <a:srgbClr val="5E5E5E"/>
                </a:solidFill>
              </a:defRPr>
            </a:pPr>
            <a:r>
              <a:t>Docker is a </a:t>
            </a:r>
            <a:r>
              <a:rPr b="1" u="sng"/>
              <a:t>container</a:t>
            </a:r>
            <a:r>
              <a:t> technology: A tool for creating &amp; managing containers.</a:t>
            </a:r>
          </a:p>
        </p:txBody>
      </p:sp>
      <p:pic>
        <p:nvPicPr>
          <p:cNvPr id="198" name="pasted-movie.png" descr="pasted-movie.png"/>
          <p:cNvPicPr>
            <a:picLocks noChangeAspect="1"/>
          </p:cNvPicPr>
          <p:nvPr/>
        </p:nvPicPr>
        <p:blipFill>
          <a:blip r:embed="rId3">
            <a:extLst/>
          </a:blip>
          <a:stretch>
            <a:fillRect/>
          </a:stretch>
        </p:blipFill>
        <p:spPr>
          <a:xfrm>
            <a:off x="14465461" y="-1428609"/>
            <a:ext cx="9686592" cy="6457728"/>
          </a:xfrm>
          <a:prstGeom prst="rect">
            <a:avLst/>
          </a:prstGeom>
          <a:ln w="12700">
            <a:miter lim="400000"/>
          </a:ln>
        </p:spPr>
      </p:pic>
      <p:sp>
        <p:nvSpPr>
          <p:cNvPr id="199" name="A standardized unit of software…"/>
          <p:cNvSpPr/>
          <p:nvPr/>
        </p:nvSpPr>
        <p:spPr>
          <a:xfrm>
            <a:off x="1270000" y="5849622"/>
            <a:ext cx="7509886" cy="5398361"/>
          </a:xfrm>
          <a:prstGeom prst="roundRect">
            <a:avLst>
              <a:gd name="adj" fmla="val 5795"/>
            </a:avLst>
          </a:prstGeom>
          <a:solidFill>
            <a:schemeClr val="accent1">
              <a:lumOff val="16847"/>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300" u="sng">
                <a:latin typeface="Chalkboard"/>
                <a:ea typeface="Chalkboard"/>
                <a:cs typeface="Chalkboard"/>
                <a:sym typeface="Chalkboard"/>
              </a:defRPr>
            </a:pPr>
            <a:r>
              <a:t>A standardized unit of software</a:t>
            </a:r>
          </a:p>
          <a:p>
            <a:pPr algn="ctr" defTabSz="825500">
              <a:lnSpc>
                <a:spcPct val="100000"/>
              </a:lnSpc>
              <a:spcBef>
                <a:spcPts val="0"/>
              </a:spcBef>
              <a:defRPr sz="3300">
                <a:latin typeface="Chalkboard"/>
                <a:ea typeface="Chalkboard"/>
                <a:cs typeface="Chalkboard"/>
                <a:sym typeface="Chalkboard"/>
              </a:defRPr>
            </a:pPr>
          </a:p>
          <a:p>
            <a:pPr algn="ctr" defTabSz="825500">
              <a:lnSpc>
                <a:spcPct val="100000"/>
              </a:lnSpc>
              <a:spcBef>
                <a:spcPts val="0"/>
              </a:spcBef>
              <a:defRPr sz="3300">
                <a:latin typeface="Chalkboard"/>
                <a:ea typeface="Chalkboard"/>
                <a:cs typeface="Chalkboard"/>
                <a:sym typeface="Chalkboard"/>
              </a:defRPr>
            </a:pPr>
            <a:r>
              <a:t>A package of code </a:t>
            </a:r>
            <a:r>
              <a:t>and </a:t>
            </a:r>
            <a:r>
              <a:t>its dependencies to run that code</a:t>
            </a:r>
          </a:p>
          <a:p>
            <a:pPr algn="ctr" defTabSz="825500">
              <a:lnSpc>
                <a:spcPct val="100000"/>
              </a:lnSpc>
              <a:spcBef>
                <a:spcPts val="0"/>
              </a:spcBef>
              <a:defRPr sz="3300">
                <a:latin typeface="Chalkboard"/>
                <a:ea typeface="Chalkboard"/>
                <a:cs typeface="Chalkboard"/>
                <a:sym typeface="Chalkboard"/>
              </a:defRPr>
            </a:pPr>
            <a:r>
              <a:t> (eg. Node.js code + the Node.js Runtime)</a:t>
            </a:r>
          </a:p>
        </p:txBody>
      </p:sp>
      <p:sp>
        <p:nvSpPr>
          <p:cNvPr id="200" name="The same container always yields the exact same application and execution behaviour! No matter by where or by whom it might get executed"/>
          <p:cNvSpPr/>
          <p:nvPr/>
        </p:nvSpPr>
        <p:spPr>
          <a:xfrm>
            <a:off x="12621617" y="5849622"/>
            <a:ext cx="10348495" cy="3376161"/>
          </a:xfrm>
          <a:prstGeom prst="roundRect">
            <a:avLst>
              <a:gd name="adj" fmla="val 11770"/>
            </a:avLst>
          </a:prstGeom>
          <a:solidFill>
            <a:schemeClr val="accent4">
              <a:hueOff val="-476017"/>
              <a:lumOff val="-10042"/>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5E5E5E"/>
                </a:solidFill>
                <a:latin typeface="Helvetica Neue Medium"/>
                <a:ea typeface="Helvetica Neue Medium"/>
                <a:cs typeface="Helvetica Neue Medium"/>
                <a:sym typeface="Helvetica Neue Medium"/>
              </a:defRPr>
            </a:pPr>
            <a:r>
              <a:t>The same container always yields the </a:t>
            </a:r>
            <a:r>
              <a:rPr b="1">
                <a:latin typeface="+mn-lt"/>
                <a:ea typeface="+mn-ea"/>
                <a:cs typeface="+mn-cs"/>
                <a:sym typeface="Helvetica Neue"/>
              </a:rPr>
              <a:t>exact same application and execution behaviour!</a:t>
            </a:r>
            <a:r>
              <a:t> No matter by where or by whom it might get executed</a:t>
            </a:r>
          </a:p>
        </p:txBody>
      </p:sp>
      <p:sp>
        <p:nvSpPr>
          <p:cNvPr id="201" name="Support for containers is built into modern operating systems."/>
          <p:cNvSpPr/>
          <p:nvPr/>
        </p:nvSpPr>
        <p:spPr>
          <a:xfrm>
            <a:off x="12621617" y="9494768"/>
            <a:ext cx="10348495" cy="1854055"/>
          </a:xfrm>
          <a:prstGeom prst="roundRect">
            <a:avLst>
              <a:gd name="adj" fmla="val 17195"/>
            </a:avLst>
          </a:prstGeom>
          <a:solidFill>
            <a:schemeClr val="accent4">
              <a:hueOff val="-476017"/>
              <a:lumOff val="-10042"/>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5E5E5E"/>
                </a:solidFill>
                <a:latin typeface="Helvetica Neue Medium"/>
                <a:ea typeface="Helvetica Neue Medium"/>
                <a:cs typeface="Helvetica Neue Medium"/>
                <a:sym typeface="Helvetica Neue Medium"/>
              </a:defRPr>
            </a:pPr>
            <a:r>
              <a:t>Support for containers is </a:t>
            </a:r>
            <a:r>
              <a:rPr b="1">
                <a:latin typeface="+mn-lt"/>
                <a:ea typeface="+mn-ea"/>
                <a:cs typeface="+mn-cs"/>
                <a:sym typeface="Helvetica Neue"/>
              </a:rPr>
              <a:t>built into </a:t>
            </a:r>
            <a:r>
              <a:t>modern operating systems.</a:t>
            </a:r>
          </a:p>
        </p:txBody>
      </p:sp>
      <p:sp>
        <p:nvSpPr>
          <p:cNvPr id="202" name="Double Arrow"/>
          <p:cNvSpPr/>
          <p:nvPr/>
        </p:nvSpPr>
        <p:spPr>
          <a:xfrm>
            <a:off x="8717460" y="6902701"/>
            <a:ext cx="3987391" cy="882778"/>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A picnic basket"/>
          <p:cNvSpPr txBox="1"/>
          <p:nvPr>
            <p:ph type="ctrTitle"/>
          </p:nvPr>
        </p:nvSpPr>
        <p:spPr>
          <a:xfrm>
            <a:off x="942727" y="680648"/>
            <a:ext cx="21971004" cy="1153352"/>
          </a:xfrm>
          <a:prstGeom prst="rect">
            <a:avLst/>
          </a:prstGeom>
        </p:spPr>
        <p:txBody>
          <a:bodyPr/>
          <a:lstStyle>
            <a:lvl1pPr defTabSz="1463003">
              <a:defRPr spc="-139" sz="6960"/>
            </a:lvl1pPr>
          </a:lstStyle>
          <a:p>
            <a:pPr/>
            <a:r>
              <a:t>A picnic basket</a:t>
            </a:r>
          </a:p>
        </p:txBody>
      </p:sp>
      <p:pic>
        <p:nvPicPr>
          <p:cNvPr id="207" name="pasted-movie.png" descr="pasted-movie.png"/>
          <p:cNvPicPr>
            <a:picLocks noChangeAspect="1"/>
          </p:cNvPicPr>
          <p:nvPr/>
        </p:nvPicPr>
        <p:blipFill>
          <a:blip r:embed="rId3">
            <a:extLst/>
          </a:blip>
          <a:stretch>
            <a:fillRect/>
          </a:stretch>
        </p:blipFill>
        <p:spPr>
          <a:xfrm>
            <a:off x="10714152" y="-32199"/>
            <a:ext cx="13716001" cy="13716001"/>
          </a:xfrm>
          <a:prstGeom prst="rect">
            <a:avLst/>
          </a:prstGeom>
          <a:ln w="12700">
            <a:miter lim="400000"/>
          </a:ln>
        </p:spPr>
      </p:pic>
      <p:pic>
        <p:nvPicPr>
          <p:cNvPr id="208" name="Line Line" descr="Line Line"/>
          <p:cNvPicPr>
            <a:picLocks noChangeAspect="0"/>
          </p:cNvPicPr>
          <p:nvPr/>
        </p:nvPicPr>
        <p:blipFill>
          <a:blip r:embed="rId4">
            <a:extLst/>
          </a:blip>
          <a:stretch>
            <a:fillRect/>
          </a:stretch>
        </p:blipFill>
        <p:spPr>
          <a:xfrm>
            <a:off x="4013466" y="11449054"/>
            <a:ext cx="11212684" cy="76201"/>
          </a:xfrm>
          <a:prstGeom prst="rect">
            <a:avLst/>
          </a:prstGeom>
        </p:spPr>
      </p:pic>
      <p:pic>
        <p:nvPicPr>
          <p:cNvPr id="210" name="Line Line" descr="Line Line"/>
          <p:cNvPicPr>
            <a:picLocks noChangeAspect="0"/>
          </p:cNvPicPr>
          <p:nvPr/>
        </p:nvPicPr>
        <p:blipFill>
          <a:blip r:embed="rId5">
            <a:extLst/>
          </a:blip>
          <a:stretch>
            <a:fillRect/>
          </a:stretch>
        </p:blipFill>
        <p:spPr>
          <a:xfrm rot="21572402">
            <a:off x="4571890" y="5423215"/>
            <a:ext cx="12405124" cy="76201"/>
          </a:xfrm>
          <a:prstGeom prst="rect">
            <a:avLst/>
          </a:prstGeom>
        </p:spPr>
      </p:pic>
      <p:sp>
        <p:nvSpPr>
          <p:cNvPr id="212" name="Food"/>
          <p:cNvSpPr/>
          <p:nvPr/>
        </p:nvSpPr>
        <p:spPr>
          <a:xfrm>
            <a:off x="417735" y="10852154"/>
            <a:ext cx="4216704" cy="127000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Food</a:t>
            </a:r>
          </a:p>
        </p:txBody>
      </p:sp>
      <p:sp>
        <p:nvSpPr>
          <p:cNvPr id="213" name="Dishes"/>
          <p:cNvSpPr/>
          <p:nvPr/>
        </p:nvSpPr>
        <p:spPr>
          <a:xfrm>
            <a:off x="417735" y="4826315"/>
            <a:ext cx="4216704" cy="127000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Dishes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ontainer"/>
          <p:cNvSpPr txBox="1"/>
          <p:nvPr>
            <p:ph type="title"/>
          </p:nvPr>
        </p:nvSpPr>
        <p:spPr>
          <a:prstGeom prst="rect">
            <a:avLst/>
          </a:prstGeom>
        </p:spPr>
        <p:txBody>
          <a:bodyPr/>
          <a:lstStyle/>
          <a:p>
            <a:pPr/>
            <a:r>
              <a:t>Container</a:t>
            </a:r>
          </a:p>
        </p:txBody>
      </p:sp>
      <p:pic>
        <p:nvPicPr>
          <p:cNvPr id="218" name="pasted-movie.png" descr="pasted-movie.png"/>
          <p:cNvPicPr>
            <a:picLocks noChangeAspect="1"/>
          </p:cNvPicPr>
          <p:nvPr/>
        </p:nvPicPr>
        <p:blipFill>
          <a:blip r:embed="rId3">
            <a:extLst/>
          </a:blip>
          <a:stretch>
            <a:fillRect/>
          </a:stretch>
        </p:blipFill>
        <p:spPr>
          <a:xfrm>
            <a:off x="-40530" y="3101231"/>
            <a:ext cx="24465060" cy="1055055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hat is Docker?"/>
          <p:cNvSpPr txBox="1"/>
          <p:nvPr>
            <p:ph type="ctrTitle"/>
          </p:nvPr>
        </p:nvSpPr>
        <p:spPr>
          <a:xfrm>
            <a:off x="1206503" y="-15119"/>
            <a:ext cx="21971001" cy="2477257"/>
          </a:xfrm>
          <a:prstGeom prst="rect">
            <a:avLst/>
          </a:prstGeom>
        </p:spPr>
        <p:txBody>
          <a:bodyPr/>
          <a:lstStyle/>
          <a:p>
            <a:pPr/>
            <a:r>
              <a:t>What is Docker?</a:t>
            </a:r>
          </a:p>
        </p:txBody>
      </p:sp>
      <p:sp>
        <p:nvSpPr>
          <p:cNvPr id="223" name="Docker is a container technology: A tool for creating &amp; managing containers."/>
          <p:cNvSpPr txBox="1"/>
          <p:nvPr>
            <p:ph type="subTitle" sz="half" idx="1"/>
          </p:nvPr>
        </p:nvSpPr>
        <p:spPr>
          <a:xfrm>
            <a:off x="1206500" y="3284426"/>
            <a:ext cx="21971000" cy="3229330"/>
          </a:xfrm>
          <a:prstGeom prst="rect">
            <a:avLst/>
          </a:prstGeom>
        </p:spPr>
        <p:txBody>
          <a:bodyPr/>
          <a:lstStyle/>
          <a:p>
            <a:pPr>
              <a:defRPr b="0" sz="4200">
                <a:solidFill>
                  <a:srgbClr val="5E5E5E"/>
                </a:solidFill>
              </a:defRPr>
            </a:pPr>
            <a:r>
              <a:t>Docker is a </a:t>
            </a:r>
            <a:r>
              <a:rPr b="1" u="sng"/>
              <a:t>container</a:t>
            </a:r>
            <a:r>
              <a:t> technology: A tool for creating &amp; managing containers.</a:t>
            </a:r>
          </a:p>
        </p:txBody>
      </p:sp>
      <p:pic>
        <p:nvPicPr>
          <p:cNvPr id="224" name="pasted-movie.png" descr="pasted-movie.png"/>
          <p:cNvPicPr>
            <a:picLocks noChangeAspect="1"/>
          </p:cNvPicPr>
          <p:nvPr/>
        </p:nvPicPr>
        <p:blipFill>
          <a:blip r:embed="rId3">
            <a:extLst/>
          </a:blip>
          <a:stretch>
            <a:fillRect/>
          </a:stretch>
        </p:blipFill>
        <p:spPr>
          <a:xfrm>
            <a:off x="14465461" y="-1428609"/>
            <a:ext cx="9686592" cy="6457728"/>
          </a:xfrm>
          <a:prstGeom prst="rect">
            <a:avLst/>
          </a:prstGeom>
          <a:ln w="12700">
            <a:miter lim="400000"/>
          </a:ln>
        </p:spPr>
      </p:pic>
      <p:sp>
        <p:nvSpPr>
          <p:cNvPr id="225" name="A standardized unit of software…"/>
          <p:cNvSpPr/>
          <p:nvPr/>
        </p:nvSpPr>
        <p:spPr>
          <a:xfrm>
            <a:off x="1198062" y="4842414"/>
            <a:ext cx="7509886" cy="5398361"/>
          </a:xfrm>
          <a:prstGeom prst="roundRect">
            <a:avLst>
              <a:gd name="adj" fmla="val 5795"/>
            </a:avLst>
          </a:prstGeom>
          <a:solidFill>
            <a:schemeClr val="accent1">
              <a:lumOff val="16847"/>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300" u="sng">
                <a:latin typeface="Chalkboard"/>
                <a:ea typeface="Chalkboard"/>
                <a:cs typeface="Chalkboard"/>
                <a:sym typeface="Chalkboard"/>
              </a:defRPr>
            </a:pPr>
            <a:r>
              <a:t>A standardized unit of software</a:t>
            </a:r>
          </a:p>
          <a:p>
            <a:pPr algn="ctr" defTabSz="825500">
              <a:lnSpc>
                <a:spcPct val="100000"/>
              </a:lnSpc>
              <a:spcBef>
                <a:spcPts val="0"/>
              </a:spcBef>
              <a:defRPr sz="3300">
                <a:latin typeface="Chalkboard"/>
                <a:ea typeface="Chalkboard"/>
                <a:cs typeface="Chalkboard"/>
                <a:sym typeface="Chalkboard"/>
              </a:defRPr>
            </a:pPr>
          </a:p>
          <a:p>
            <a:pPr algn="ctr" defTabSz="825500">
              <a:lnSpc>
                <a:spcPct val="100000"/>
              </a:lnSpc>
              <a:spcBef>
                <a:spcPts val="0"/>
              </a:spcBef>
              <a:defRPr sz="3300">
                <a:latin typeface="Chalkboard"/>
                <a:ea typeface="Chalkboard"/>
                <a:cs typeface="Chalkboard"/>
                <a:sym typeface="Chalkboard"/>
              </a:defRPr>
            </a:pPr>
            <a:r>
              <a:t>A package of code </a:t>
            </a:r>
            <a:r>
              <a:t>and </a:t>
            </a:r>
            <a:r>
              <a:t>its dependencies to run that code</a:t>
            </a:r>
          </a:p>
          <a:p>
            <a:pPr algn="ctr" defTabSz="825500">
              <a:lnSpc>
                <a:spcPct val="100000"/>
              </a:lnSpc>
              <a:spcBef>
                <a:spcPts val="0"/>
              </a:spcBef>
              <a:defRPr sz="3300">
                <a:latin typeface="Chalkboard"/>
                <a:ea typeface="Chalkboard"/>
                <a:cs typeface="Chalkboard"/>
                <a:sym typeface="Chalkboard"/>
              </a:defRPr>
            </a:pPr>
            <a:r>
              <a:t> (eg. Node.js code + the Node.js Runtime)</a:t>
            </a:r>
          </a:p>
        </p:txBody>
      </p:sp>
      <p:sp>
        <p:nvSpPr>
          <p:cNvPr id="226" name="The same container always yields the exact same application and execution behaviour! No matter by where or by whom it might get executed"/>
          <p:cNvSpPr/>
          <p:nvPr/>
        </p:nvSpPr>
        <p:spPr>
          <a:xfrm>
            <a:off x="12621617" y="4914351"/>
            <a:ext cx="10348495" cy="3376161"/>
          </a:xfrm>
          <a:prstGeom prst="roundRect">
            <a:avLst>
              <a:gd name="adj" fmla="val 11770"/>
            </a:avLst>
          </a:prstGeom>
          <a:solidFill>
            <a:schemeClr val="accent4">
              <a:hueOff val="-476017"/>
              <a:lumOff val="-10042"/>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5E5E5E"/>
                </a:solidFill>
                <a:latin typeface="Helvetica Neue Medium"/>
                <a:ea typeface="Helvetica Neue Medium"/>
                <a:cs typeface="Helvetica Neue Medium"/>
                <a:sym typeface="Helvetica Neue Medium"/>
              </a:defRPr>
            </a:pPr>
            <a:r>
              <a:t>The same container always yields the </a:t>
            </a:r>
            <a:r>
              <a:rPr b="1" u="sng">
                <a:latin typeface="+mn-lt"/>
                <a:ea typeface="+mn-ea"/>
                <a:cs typeface="+mn-cs"/>
                <a:sym typeface="Helvetica Neue"/>
              </a:rPr>
              <a:t>exact same application and execution behaviour!</a:t>
            </a:r>
            <a:r>
              <a:t> No matter by where or by whom it might get executed</a:t>
            </a:r>
          </a:p>
        </p:txBody>
      </p:sp>
      <p:sp>
        <p:nvSpPr>
          <p:cNvPr id="227" name="Support for containers is built into modern operating systems."/>
          <p:cNvSpPr/>
          <p:nvPr/>
        </p:nvSpPr>
        <p:spPr>
          <a:xfrm>
            <a:off x="12621617" y="8751330"/>
            <a:ext cx="10348495" cy="1854055"/>
          </a:xfrm>
          <a:prstGeom prst="roundRect">
            <a:avLst>
              <a:gd name="adj" fmla="val 17195"/>
            </a:avLst>
          </a:prstGeom>
          <a:solidFill>
            <a:schemeClr val="accent4">
              <a:hueOff val="-476017"/>
              <a:lumOff val="-10042"/>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5E5E5E"/>
                </a:solidFill>
                <a:latin typeface="Helvetica Neue Medium"/>
                <a:ea typeface="Helvetica Neue Medium"/>
                <a:cs typeface="Helvetica Neue Medium"/>
                <a:sym typeface="Helvetica Neue Medium"/>
              </a:defRPr>
            </a:pPr>
            <a:r>
              <a:t>Support for containers is </a:t>
            </a:r>
            <a:r>
              <a:rPr b="1" u="sng">
                <a:latin typeface="+mn-lt"/>
                <a:ea typeface="+mn-ea"/>
                <a:cs typeface="+mn-cs"/>
                <a:sym typeface="Helvetica Neue"/>
              </a:rPr>
              <a:t>built into</a:t>
            </a:r>
            <a:r>
              <a:rPr b="1">
                <a:latin typeface="+mn-lt"/>
                <a:ea typeface="+mn-ea"/>
                <a:cs typeface="+mn-cs"/>
                <a:sym typeface="Helvetica Neue"/>
              </a:rPr>
              <a:t> </a:t>
            </a:r>
            <a:r>
              <a:t>modern operating systems.</a:t>
            </a:r>
          </a:p>
        </p:txBody>
      </p:sp>
      <p:sp>
        <p:nvSpPr>
          <p:cNvPr id="228" name="Double Arrow"/>
          <p:cNvSpPr/>
          <p:nvPr/>
        </p:nvSpPr>
        <p:spPr>
          <a:xfrm>
            <a:off x="8669501" y="5967431"/>
            <a:ext cx="3987391" cy="882777"/>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9" name="Docker simplifies the creation and management of such containers"/>
          <p:cNvSpPr/>
          <p:nvPr/>
        </p:nvSpPr>
        <p:spPr>
          <a:xfrm>
            <a:off x="12621617" y="11230510"/>
            <a:ext cx="10348495" cy="1854056"/>
          </a:xfrm>
          <a:prstGeom prst="roundRect">
            <a:avLst>
              <a:gd name="adj" fmla="val 17195"/>
            </a:avLst>
          </a:prstGeom>
          <a:solidFill>
            <a:schemeClr val="accent4">
              <a:hueOff val="-476017"/>
              <a:lumOff val="-10042"/>
            </a:schemeClr>
          </a:solidFill>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3200">
                <a:solidFill>
                  <a:srgbClr val="5E5E5E"/>
                </a:solidFill>
                <a:latin typeface="Helvetica Neue Medium"/>
                <a:ea typeface="Helvetica Neue Medium"/>
                <a:cs typeface="Helvetica Neue Medium"/>
                <a:sym typeface="Helvetica Neue Medium"/>
              </a:defRPr>
            </a:pPr>
            <a:r>
              <a:rPr b="1" u="sng">
                <a:latin typeface="+mn-lt"/>
                <a:ea typeface="+mn-ea"/>
                <a:cs typeface="+mn-cs"/>
                <a:sym typeface="Helvetica Neue"/>
              </a:rPr>
              <a:t>Docker simplifies</a:t>
            </a:r>
            <a:r>
              <a:rPr b="1">
                <a:latin typeface="+mn-lt"/>
                <a:ea typeface="+mn-ea"/>
                <a:cs typeface="+mn-cs"/>
                <a:sym typeface="Helvetica Neue"/>
              </a:rPr>
              <a:t> </a:t>
            </a:r>
            <a:r>
              <a:t>the creation and management of such containers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y Containers?"/>
          <p:cNvSpPr txBox="1"/>
          <p:nvPr>
            <p:ph type="title"/>
          </p:nvPr>
        </p:nvSpPr>
        <p:spPr>
          <a:xfrm>
            <a:off x="1181100" y="1079500"/>
            <a:ext cx="21971000" cy="1433163"/>
          </a:xfrm>
          <a:prstGeom prst="rect">
            <a:avLst/>
          </a:prstGeom>
        </p:spPr>
        <p:txBody>
          <a:bodyPr/>
          <a:lstStyle/>
          <a:p>
            <a:pPr/>
            <a:r>
              <a:t>Why Containers?</a:t>
            </a:r>
          </a:p>
        </p:txBody>
      </p:sp>
      <p:sp>
        <p:nvSpPr>
          <p:cNvPr id="234" name="Why would you want independent, standardized “application packages”?…"/>
          <p:cNvSpPr txBox="1"/>
          <p:nvPr>
            <p:ph type="body" sz="half" idx="1"/>
          </p:nvPr>
        </p:nvSpPr>
        <p:spPr>
          <a:xfrm>
            <a:off x="1181100" y="2834083"/>
            <a:ext cx="21971000" cy="3229331"/>
          </a:xfrm>
          <a:prstGeom prst="rect">
            <a:avLst/>
          </a:prstGeom>
        </p:spPr>
        <p:txBody>
          <a:bodyPr/>
          <a:lstStyle/>
          <a:p>
            <a:pPr marL="0" indent="0" defTabSz="462280">
              <a:lnSpc>
                <a:spcPct val="100000"/>
              </a:lnSpc>
              <a:spcBef>
                <a:spcPts val="0"/>
              </a:spcBef>
              <a:buSzTx/>
              <a:buNone/>
              <a:defRPr sz="2632">
                <a:solidFill>
                  <a:srgbClr val="5E5E5E"/>
                </a:solidFill>
              </a:defRPr>
            </a:pPr>
            <a:r>
              <a:t>Why would you want independent, standardized “application packages”?</a:t>
            </a: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b="1" sz="2912">
                <a:solidFill>
                  <a:srgbClr val="5E5E5E"/>
                </a:solidFill>
              </a:defRPr>
            </a:pPr>
            <a:r>
              <a:t>Use Case 1:</a:t>
            </a:r>
          </a:p>
          <a:p>
            <a:pPr marL="0" indent="0" defTabSz="462280">
              <a:lnSpc>
                <a:spcPct val="100000"/>
              </a:lnSpc>
              <a:spcBef>
                <a:spcPts val="0"/>
              </a:spcBef>
              <a:buSzTx/>
              <a:buNone/>
              <a:defRPr sz="2352">
                <a:solidFill>
                  <a:srgbClr val="5E5E5E"/>
                </a:solidFill>
              </a:defRPr>
            </a:pPr>
          </a:p>
          <a:p>
            <a:pPr marL="0" indent="0" defTabSz="462280">
              <a:lnSpc>
                <a:spcPct val="100000"/>
              </a:lnSpc>
              <a:spcBef>
                <a:spcPts val="0"/>
              </a:spcBef>
              <a:buSzTx/>
              <a:buNone/>
              <a:defRPr b="1" sz="2800">
                <a:solidFill>
                  <a:srgbClr val="5E5E5E"/>
                </a:solidFill>
              </a:defRPr>
            </a:pPr>
            <a:r>
              <a:t>We often have different development and production environments.</a:t>
            </a:r>
          </a:p>
          <a:p>
            <a:pPr marL="0" indent="0" defTabSz="462280">
              <a:lnSpc>
                <a:spcPct val="100000"/>
              </a:lnSpc>
              <a:spcBef>
                <a:spcPts val="0"/>
              </a:spcBef>
              <a:buSzTx/>
              <a:buNone/>
              <a:defRPr sz="2352">
                <a:solidFill>
                  <a:srgbClr val="5E5E5E"/>
                </a:solidFill>
              </a:defRPr>
            </a:pPr>
          </a:p>
        </p:txBody>
      </p:sp>
      <p:sp>
        <p:nvSpPr>
          <p:cNvPr id="235" name="Different Development &amp; Production Environments"/>
          <p:cNvSpPr/>
          <p:nvPr/>
        </p:nvSpPr>
        <p:spPr>
          <a:xfrm>
            <a:off x="787954" y="7228864"/>
            <a:ext cx="10421932" cy="2295291"/>
          </a:xfrm>
          <a:prstGeom prst="roundRect">
            <a:avLst>
              <a:gd name="adj" fmla="val 17183"/>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Different Development &amp; Production Environments</a:t>
            </a:r>
          </a:p>
        </p:txBody>
      </p:sp>
      <p:sp>
        <p:nvSpPr>
          <p:cNvPr id="236" name="We want to build and test in exactly ( ! ) the same environment as we later run our app in"/>
          <p:cNvSpPr/>
          <p:nvPr/>
        </p:nvSpPr>
        <p:spPr>
          <a:xfrm>
            <a:off x="15657369" y="6441022"/>
            <a:ext cx="7887876" cy="3870975"/>
          </a:xfrm>
          <a:prstGeom prst="roundRect">
            <a:avLst>
              <a:gd name="adj" fmla="val 10189"/>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Andale Mono"/>
                <a:ea typeface="Andale Mono"/>
                <a:cs typeface="Andale Mono"/>
                <a:sym typeface="Andale Mono"/>
              </a:defRPr>
            </a:lvl1pPr>
          </a:lstStyle>
          <a:p>
            <a:pPr/>
            <a:r>
              <a:t>We want to build and test in exactly ( ! ) the same environment as we later run our app in</a:t>
            </a:r>
          </a:p>
        </p:txBody>
      </p:sp>
      <p:sp>
        <p:nvSpPr>
          <p:cNvPr id="237" name="Double Arrow"/>
          <p:cNvSpPr/>
          <p:nvPr/>
        </p:nvSpPr>
        <p:spPr>
          <a:xfrm>
            <a:off x="11439932" y="7935121"/>
            <a:ext cx="3987391" cy="882778"/>
          </a:xfrm>
          <a:prstGeom prst="leftRightArrow">
            <a:avLst>
              <a:gd name="adj1" fmla="val 25716"/>
              <a:gd name="adj2" fmla="val 64680"/>
            </a:avLst>
          </a:pr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